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Retropix" charset="1" panose="00000000000000000000"/>
      <p:regular r:id="rId47"/>
    </p:embeddedFont>
    <p:embeddedFont>
      <p:font typeface="Public Sans" charset="1" panose="00000000000000000000"/>
      <p:regular r:id="rId48"/>
    </p:embeddedFont>
    <p:embeddedFont>
      <p:font typeface="Public Sans Bold"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32" Target="../media/image31.png" Type="http://schemas.openxmlformats.org/officeDocument/2006/relationships/image"/><Relationship Id="rId3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49.png" Type="http://schemas.openxmlformats.org/officeDocument/2006/relationships/image"/><Relationship Id="rId12" Target="../media/image50.svg" Type="http://schemas.openxmlformats.org/officeDocument/2006/relationships/image"/><Relationship Id="rId13" Target="../media/image51.png" Type="http://schemas.openxmlformats.org/officeDocument/2006/relationships/image"/><Relationship Id="rId14" Target="../media/image52.svg" Type="http://schemas.openxmlformats.org/officeDocument/2006/relationships/image"/><Relationship Id="rId15" Target="../media/image53.png" Type="http://schemas.openxmlformats.org/officeDocument/2006/relationships/image"/><Relationship Id="rId16" Target="../media/image54.svg" Type="http://schemas.openxmlformats.org/officeDocument/2006/relationships/image"/><Relationship Id="rId17" Target="../media/image55.png" Type="http://schemas.openxmlformats.org/officeDocument/2006/relationships/image"/><Relationship Id="rId18" Target="../media/image56.svg" Type="http://schemas.openxmlformats.org/officeDocument/2006/relationships/image"/><Relationship Id="rId19" Target="../media/image57.png" Type="http://schemas.openxmlformats.org/officeDocument/2006/relationships/image"/><Relationship Id="rId2" Target="../media/image41.png" Type="http://schemas.openxmlformats.org/officeDocument/2006/relationships/image"/><Relationship Id="rId20" Target="../media/image58.svg" Type="http://schemas.openxmlformats.org/officeDocument/2006/relationships/image"/><Relationship Id="rId21" Target="../media/image59.png" Type="http://schemas.openxmlformats.org/officeDocument/2006/relationships/image"/><Relationship Id="rId22" Target="../media/image60.svg" Type="http://schemas.openxmlformats.org/officeDocument/2006/relationships/image"/><Relationship Id="rId23" Target="../media/image61.png" Type="http://schemas.openxmlformats.org/officeDocument/2006/relationships/image"/><Relationship Id="rId24" Target="../media/image62.svg" Type="http://schemas.openxmlformats.org/officeDocument/2006/relationships/image"/><Relationship Id="rId25" Target="../media/image31.png" Type="http://schemas.openxmlformats.org/officeDocument/2006/relationships/image"/><Relationship Id="rId26" Target="../media/image32.svg" Type="http://schemas.openxmlformats.org/officeDocument/2006/relationships/image"/><Relationship Id="rId27" Target="../media/image63.png" Type="http://schemas.openxmlformats.org/officeDocument/2006/relationships/image"/><Relationship Id="rId28" Target="../media/image64.svg" Type="http://schemas.openxmlformats.org/officeDocument/2006/relationships/image"/><Relationship Id="rId29" Target="../media/image65.png" Type="http://schemas.openxmlformats.org/officeDocument/2006/relationships/image"/><Relationship Id="rId3" Target="../media/image42.svg" Type="http://schemas.openxmlformats.org/officeDocument/2006/relationships/image"/><Relationship Id="rId30" Target="../media/image66.svg" Type="http://schemas.openxmlformats.org/officeDocument/2006/relationships/image"/><Relationship Id="rId31" Target="../media/image67.png" Type="http://schemas.openxmlformats.org/officeDocument/2006/relationships/image"/><Relationship Id="rId32" Target="../media/image68.svg" Type="http://schemas.openxmlformats.org/officeDocument/2006/relationships/image"/><Relationship Id="rId33" Target="../media/image69.png" Type="http://schemas.openxmlformats.org/officeDocument/2006/relationships/image"/><Relationship Id="rId34" Target="../media/image70.svg" Type="http://schemas.openxmlformats.org/officeDocument/2006/relationships/image"/><Relationship Id="rId35" Target="../media/image5.png" Type="http://schemas.openxmlformats.org/officeDocument/2006/relationships/image"/><Relationship Id="rId36" Target="../media/image6.svg" Type="http://schemas.openxmlformats.org/officeDocument/2006/relationships/image"/><Relationship Id="rId4" Target="slide2.xml" Type="http://schemas.openxmlformats.org/officeDocument/2006/relationships/slid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23" Target="../media/image45.png" Type="http://schemas.openxmlformats.org/officeDocument/2006/relationships/image"/><Relationship Id="rId24" Target="../media/image46.svg" Type="http://schemas.openxmlformats.org/officeDocument/2006/relationships/image"/><Relationship Id="rId25" Target="../media/image74.png" Type="http://schemas.openxmlformats.org/officeDocument/2006/relationships/image"/><Relationship Id="rId26" Target="../media/image75.svg" Type="http://schemas.openxmlformats.org/officeDocument/2006/relationships/image"/><Relationship Id="rId27" Target="../media/image76.png" Type="http://schemas.openxmlformats.org/officeDocument/2006/relationships/image"/><Relationship Id="rId28" Target="../media/image77.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23" Target="../media/image45.png" Type="http://schemas.openxmlformats.org/officeDocument/2006/relationships/image"/><Relationship Id="rId24" Target="../media/image46.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45.png" Type="http://schemas.openxmlformats.org/officeDocument/2006/relationships/image"/><Relationship Id="rId22" Target="../media/image46.svg" Type="http://schemas.openxmlformats.org/officeDocument/2006/relationships/image"/><Relationship Id="rId23" Target="../media/image78.pn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23" Target="../media/image45.png" Type="http://schemas.openxmlformats.org/officeDocument/2006/relationships/image"/><Relationship Id="rId24" Target="../media/image46.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15.xml" Type="http://schemas.openxmlformats.org/officeDocument/2006/relationships/slide"/><Relationship Id="rId11" Target="../media/image5.png" Type="http://schemas.openxmlformats.org/officeDocument/2006/relationships/image"/><Relationship Id="rId12" Target="../media/image6.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1.png" Type="http://schemas.openxmlformats.org/officeDocument/2006/relationships/image"/><Relationship Id="rId16" Target="../media/image12.svg" Type="http://schemas.openxmlformats.org/officeDocument/2006/relationships/image"/><Relationship Id="rId17" Target="../media/image31.png" Type="http://schemas.openxmlformats.org/officeDocument/2006/relationships/image"/><Relationship Id="rId18" Target="../media/image32.svg" Type="http://schemas.openxmlformats.org/officeDocument/2006/relationships/image"/><Relationship Id="rId19" Target="../media/image39.png" Type="http://schemas.openxmlformats.org/officeDocument/2006/relationships/image"/><Relationship Id="rId2" Target="../media/image33.png" Type="http://schemas.openxmlformats.org/officeDocument/2006/relationships/image"/><Relationship Id="rId20" Target="../media/image40.svg" Type="http://schemas.openxmlformats.org/officeDocument/2006/relationships/image"/><Relationship Id="rId21" Target="slide3.xml" Type="http://schemas.openxmlformats.org/officeDocument/2006/relationships/slid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23" Target="../media/image45.png" Type="http://schemas.openxmlformats.org/officeDocument/2006/relationships/image"/><Relationship Id="rId24" Target="../media/image46.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45.png" Type="http://schemas.openxmlformats.org/officeDocument/2006/relationships/image"/><Relationship Id="rId22" Target="../media/image46.svg" Type="http://schemas.openxmlformats.org/officeDocument/2006/relationships/image"/><Relationship Id="rId23" Target="../media/image71.png" Type="http://schemas.openxmlformats.org/officeDocument/2006/relationships/image"/><Relationship Id="rId24" Target="../media/image72.svg" Type="http://schemas.openxmlformats.org/officeDocument/2006/relationships/image"/><Relationship Id="rId25" Target="../media/image79.pn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80.pn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81.pn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49.png" Type="http://schemas.openxmlformats.org/officeDocument/2006/relationships/image"/><Relationship Id="rId12" Target="../media/image50.svg" Type="http://schemas.openxmlformats.org/officeDocument/2006/relationships/image"/><Relationship Id="rId13" Target="../media/image51.png" Type="http://schemas.openxmlformats.org/officeDocument/2006/relationships/image"/><Relationship Id="rId14" Target="../media/image52.svg" Type="http://schemas.openxmlformats.org/officeDocument/2006/relationships/image"/><Relationship Id="rId15" Target="../media/image53.png" Type="http://schemas.openxmlformats.org/officeDocument/2006/relationships/image"/><Relationship Id="rId16" Target="../media/image54.svg" Type="http://schemas.openxmlformats.org/officeDocument/2006/relationships/image"/><Relationship Id="rId17" Target="../media/image55.png" Type="http://schemas.openxmlformats.org/officeDocument/2006/relationships/image"/><Relationship Id="rId18" Target="../media/image56.svg" Type="http://schemas.openxmlformats.org/officeDocument/2006/relationships/image"/><Relationship Id="rId19" Target="../media/image57.png" Type="http://schemas.openxmlformats.org/officeDocument/2006/relationships/image"/><Relationship Id="rId2" Target="../media/image41.png" Type="http://schemas.openxmlformats.org/officeDocument/2006/relationships/image"/><Relationship Id="rId20" Target="../media/image58.svg" Type="http://schemas.openxmlformats.org/officeDocument/2006/relationships/image"/><Relationship Id="rId21" Target="../media/image59.png" Type="http://schemas.openxmlformats.org/officeDocument/2006/relationships/image"/><Relationship Id="rId22" Target="../media/image60.svg" Type="http://schemas.openxmlformats.org/officeDocument/2006/relationships/image"/><Relationship Id="rId23" Target="../media/image61.png" Type="http://schemas.openxmlformats.org/officeDocument/2006/relationships/image"/><Relationship Id="rId24" Target="../media/image62.svg" Type="http://schemas.openxmlformats.org/officeDocument/2006/relationships/image"/><Relationship Id="rId25" Target="../media/image31.png" Type="http://schemas.openxmlformats.org/officeDocument/2006/relationships/image"/><Relationship Id="rId26" Target="../media/image32.svg" Type="http://schemas.openxmlformats.org/officeDocument/2006/relationships/image"/><Relationship Id="rId27" Target="../media/image63.png" Type="http://schemas.openxmlformats.org/officeDocument/2006/relationships/image"/><Relationship Id="rId28" Target="../media/image64.svg" Type="http://schemas.openxmlformats.org/officeDocument/2006/relationships/image"/><Relationship Id="rId29" Target="../media/image65.png" Type="http://schemas.openxmlformats.org/officeDocument/2006/relationships/image"/><Relationship Id="rId3" Target="../media/image42.svg" Type="http://schemas.openxmlformats.org/officeDocument/2006/relationships/image"/><Relationship Id="rId30" Target="../media/image66.svg" Type="http://schemas.openxmlformats.org/officeDocument/2006/relationships/image"/><Relationship Id="rId31" Target="../media/image67.png" Type="http://schemas.openxmlformats.org/officeDocument/2006/relationships/image"/><Relationship Id="rId32" Target="../media/image68.svg" Type="http://schemas.openxmlformats.org/officeDocument/2006/relationships/image"/><Relationship Id="rId33" Target="../media/image69.png" Type="http://schemas.openxmlformats.org/officeDocument/2006/relationships/image"/><Relationship Id="rId34" Target="../media/image70.svg" Type="http://schemas.openxmlformats.org/officeDocument/2006/relationships/image"/><Relationship Id="rId35" Target="../media/image39.png" Type="http://schemas.openxmlformats.org/officeDocument/2006/relationships/image"/><Relationship Id="rId36" Target="../media/image40.svg" Type="http://schemas.openxmlformats.org/officeDocument/2006/relationships/image"/><Relationship Id="rId4" Target="slide2.xml" Type="http://schemas.openxmlformats.org/officeDocument/2006/relationships/slid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19" Target="../media/image25.png" Type="http://schemas.openxmlformats.org/officeDocument/2006/relationships/image"/><Relationship Id="rId2" Target="../media/image82.png" Type="http://schemas.openxmlformats.org/officeDocument/2006/relationships/image"/><Relationship Id="rId20" Target="../media/image26.svg" Type="http://schemas.openxmlformats.org/officeDocument/2006/relationships/image"/><Relationship Id="rId21" Target="../media/image27.png" Type="http://schemas.openxmlformats.org/officeDocument/2006/relationships/image"/><Relationship Id="rId22" Target="../media/image28.svg" Type="http://schemas.openxmlformats.org/officeDocument/2006/relationships/image"/><Relationship Id="rId23" Target="slide2.xml" Type="http://schemas.openxmlformats.org/officeDocument/2006/relationships/slide"/><Relationship Id="rId3" Target="../media/image83.svg" Type="http://schemas.openxmlformats.org/officeDocument/2006/relationships/image"/><Relationship Id="rId4" Target="../media/image84.jpeg" Type="http://schemas.openxmlformats.org/officeDocument/2006/relationships/image"/><Relationship Id="rId5" Target="../media/image85.jpeg" Type="http://schemas.openxmlformats.org/officeDocument/2006/relationships/image"/><Relationship Id="rId6" Target="../media/image86.jpe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1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svg" Type="http://schemas.openxmlformats.org/officeDocument/2006/relationships/image"/><Relationship Id="rId12" Target="../media/image95.jpeg" Type="http://schemas.openxmlformats.org/officeDocument/2006/relationships/image"/><Relationship Id="rId13" Target="../media/image96.png" Type="http://schemas.openxmlformats.org/officeDocument/2006/relationships/image"/><Relationship Id="rId14" Target="../media/image97.svg" Type="http://schemas.openxmlformats.org/officeDocument/2006/relationships/image"/><Relationship Id="rId15" Target="../media/image98.jpeg" Type="http://schemas.openxmlformats.org/officeDocument/2006/relationships/image"/><Relationship Id="rId16" Target="../media/image99.jpeg" Type="http://schemas.openxmlformats.org/officeDocument/2006/relationships/image"/><Relationship Id="rId17" Target="slide2.xml" Type="http://schemas.openxmlformats.org/officeDocument/2006/relationships/slide"/><Relationship Id="rId18" Target="../media/image100.jpeg" Type="http://schemas.openxmlformats.org/officeDocument/2006/relationships/image"/><Relationship Id="rId19" Target="../media/image101.png" Type="http://schemas.openxmlformats.org/officeDocument/2006/relationships/image"/><Relationship Id="rId2" Target="../media/image41.png" Type="http://schemas.openxmlformats.org/officeDocument/2006/relationships/image"/><Relationship Id="rId20" Target="../media/image102.svg" Type="http://schemas.openxmlformats.org/officeDocument/2006/relationships/image"/><Relationship Id="rId3" Target="../media/image42.svg" Type="http://schemas.openxmlformats.org/officeDocument/2006/relationships/image"/><Relationship Id="rId4" Target="../media/image89.png" Type="http://schemas.openxmlformats.org/officeDocument/2006/relationships/image"/><Relationship Id="rId5" Target="../media/image90.svg" Type="http://schemas.openxmlformats.org/officeDocument/2006/relationships/image"/><Relationship Id="rId6" Target="../media/image91.jpe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92.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svg" Type="http://schemas.openxmlformats.org/officeDocument/2006/relationships/image"/><Relationship Id="rId4" Target="../media/image105.png" Type="http://schemas.openxmlformats.org/officeDocument/2006/relationships/image"/><Relationship Id="rId5" Target="../media/image10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svg" Type="http://schemas.openxmlformats.org/officeDocument/2006/relationships/image"/><Relationship Id="rId11" Target="../media/image109.png" Type="http://schemas.openxmlformats.org/officeDocument/2006/relationships/image"/><Relationship Id="rId12" Target="../media/image110.svg" Type="http://schemas.openxmlformats.org/officeDocument/2006/relationships/image"/><Relationship Id="rId2" Target="slide2.xml" Type="http://schemas.openxmlformats.org/officeDocument/2006/relationships/slide"/><Relationship Id="rId3" Target="../media/image11.png" Type="http://schemas.openxmlformats.org/officeDocument/2006/relationships/image"/><Relationship Id="rId4" Target="../media/image12.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07.png" Type="http://schemas.openxmlformats.org/officeDocument/2006/relationships/image"/><Relationship Id="rId8" Target="../media/image108.svg" Type="http://schemas.openxmlformats.org/officeDocument/2006/relationships/image"/><Relationship Id="rId9" Target="../media/image6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19" Target="../media/image25.png" Type="http://schemas.openxmlformats.org/officeDocument/2006/relationships/image"/><Relationship Id="rId2" Target="../media/image111.png" Type="http://schemas.openxmlformats.org/officeDocument/2006/relationships/image"/><Relationship Id="rId20" Target="../media/image26.svg" Type="http://schemas.openxmlformats.org/officeDocument/2006/relationships/image"/><Relationship Id="rId21" Target="../media/image27.png" Type="http://schemas.openxmlformats.org/officeDocument/2006/relationships/image"/><Relationship Id="rId22" Target="../media/image28.svg" Type="http://schemas.openxmlformats.org/officeDocument/2006/relationships/image"/><Relationship Id="rId23" Target="slide2.xml" Type="http://schemas.openxmlformats.org/officeDocument/2006/relationship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11" Target="../media/image115.svg" Type="http://schemas.openxmlformats.org/officeDocument/2006/relationships/image"/><Relationship Id="rId12" Target="../media/image101.png" Type="http://schemas.openxmlformats.org/officeDocument/2006/relationships/image"/><Relationship Id="rId13" Target="../media/image102.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18" Target="../media/image116.png" Type="http://schemas.openxmlformats.org/officeDocument/2006/relationships/image"/><Relationship Id="rId19" Target="../media/image117.svg" Type="http://schemas.openxmlformats.org/officeDocument/2006/relationships/image"/><Relationship Id="rId2" Target="../media/image41.pn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22" Target="../media/image45.png" Type="http://schemas.openxmlformats.org/officeDocument/2006/relationships/image"/><Relationship Id="rId23" Target="../media/image46.svg" Type="http://schemas.openxmlformats.org/officeDocument/2006/relationships/image"/><Relationship Id="rId24" Target="../media/image47.png" Type="http://schemas.openxmlformats.org/officeDocument/2006/relationships/image"/><Relationship Id="rId25" Target="../media/image48.svg" Type="http://schemas.openxmlformats.org/officeDocument/2006/relationships/image"/><Relationship Id="rId26" Target="../media/image49.png" Type="http://schemas.openxmlformats.org/officeDocument/2006/relationships/image"/><Relationship Id="rId27" Target="../media/image50.svg" Type="http://schemas.openxmlformats.org/officeDocument/2006/relationships/image"/><Relationship Id="rId28" Target="../media/image51.png" Type="http://schemas.openxmlformats.org/officeDocument/2006/relationships/image"/><Relationship Id="rId29" Target="../media/image52.svg" Type="http://schemas.openxmlformats.org/officeDocument/2006/relationships/image"/><Relationship Id="rId3" Target="../media/image42.svg" Type="http://schemas.openxmlformats.org/officeDocument/2006/relationships/image"/><Relationship Id="rId30" Target="../media/image53.png" Type="http://schemas.openxmlformats.org/officeDocument/2006/relationships/image"/><Relationship Id="rId31" Target="../media/image54.svg" Type="http://schemas.openxmlformats.org/officeDocument/2006/relationships/image"/><Relationship Id="rId32" Target="../media/image55.png" Type="http://schemas.openxmlformats.org/officeDocument/2006/relationships/image"/><Relationship Id="rId33" Target="../media/image56.svg" Type="http://schemas.openxmlformats.org/officeDocument/2006/relationships/image"/><Relationship Id="rId34" Target="../media/image57.png" Type="http://schemas.openxmlformats.org/officeDocument/2006/relationships/image"/><Relationship Id="rId35" Target="../media/image58.svg" Type="http://schemas.openxmlformats.org/officeDocument/2006/relationships/image"/><Relationship Id="rId36" Target="../media/image59.png" Type="http://schemas.openxmlformats.org/officeDocument/2006/relationships/image"/><Relationship Id="rId37" Target="../media/image60.svg" Type="http://schemas.openxmlformats.org/officeDocument/2006/relationships/image"/><Relationship Id="rId38" Target="../media/image61.png" Type="http://schemas.openxmlformats.org/officeDocument/2006/relationships/image"/><Relationship Id="rId39" Target="../media/image62.svg" Type="http://schemas.openxmlformats.org/officeDocument/2006/relationships/image"/><Relationship Id="rId4" Target="../media/image112.png" Type="http://schemas.openxmlformats.org/officeDocument/2006/relationships/image"/><Relationship Id="rId40" Target="../media/image31.png" Type="http://schemas.openxmlformats.org/officeDocument/2006/relationships/image"/><Relationship Id="rId41" Target="../media/image32.svg" Type="http://schemas.openxmlformats.org/officeDocument/2006/relationships/image"/><Relationship Id="rId5" Target="../media/image113.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118.jpeg" Type="http://schemas.openxmlformats.org/officeDocument/2006/relationships/image"/><Relationship Id="rId5" Target="../media/image119.jpeg" Type="http://schemas.openxmlformats.org/officeDocument/2006/relationships/image"/><Relationship Id="rId6" Target="../media/image116.png" Type="http://schemas.openxmlformats.org/officeDocument/2006/relationships/image"/><Relationship Id="rId7" Target="../media/image117.svg" Type="http://schemas.openxmlformats.org/officeDocument/2006/relationships/image"/><Relationship Id="rId8" Target="../media/image120.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png" Type="http://schemas.openxmlformats.org/officeDocument/2006/relationships/image"/><Relationship Id="rId3" Target="../media/image122.svg" Type="http://schemas.openxmlformats.org/officeDocument/2006/relationships/image"/><Relationship Id="rId4" Target="../media/image123.png" Type="http://schemas.openxmlformats.org/officeDocument/2006/relationships/image"/><Relationship Id="rId5" Target="../media/image12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svg" Type="http://schemas.openxmlformats.org/officeDocument/2006/relationships/image"/><Relationship Id="rId12" Target="../media/image93.png" Type="http://schemas.openxmlformats.org/officeDocument/2006/relationships/image"/><Relationship Id="rId13" Target="../media/image94.svg" Type="http://schemas.openxmlformats.org/officeDocument/2006/relationships/image"/><Relationship Id="rId14" Target="../media/image112.png" Type="http://schemas.openxmlformats.org/officeDocument/2006/relationships/image"/><Relationship Id="rId15" Target="../media/image113.svg" Type="http://schemas.openxmlformats.org/officeDocument/2006/relationships/image"/><Relationship Id="rId16" Target="../media/image71.png" Type="http://schemas.openxmlformats.org/officeDocument/2006/relationships/image"/><Relationship Id="rId17" Target="../media/image72.svg" Type="http://schemas.openxmlformats.org/officeDocument/2006/relationships/image"/><Relationship Id="rId18" Target="../media/image89.png" Type="http://schemas.openxmlformats.org/officeDocument/2006/relationships/image"/><Relationship Id="rId19" Target="../media/image90.svg" Type="http://schemas.openxmlformats.org/officeDocument/2006/relationships/image"/><Relationship Id="rId2" Target="../media/image21.png" Type="http://schemas.openxmlformats.org/officeDocument/2006/relationships/image"/><Relationship Id="rId20" Target="../media/image125.png" Type="http://schemas.openxmlformats.org/officeDocument/2006/relationships/image"/><Relationship Id="rId21" Target="../media/image126.svg" Type="http://schemas.openxmlformats.org/officeDocument/2006/relationships/image"/><Relationship Id="rId22" Target="../media/image127.png" Type="http://schemas.openxmlformats.org/officeDocument/2006/relationships/image"/><Relationship Id="rId23" Target="../media/image128.svg" Type="http://schemas.openxmlformats.org/officeDocument/2006/relationships/image"/><Relationship Id="rId24" Target="../media/image96.png" Type="http://schemas.openxmlformats.org/officeDocument/2006/relationships/image"/><Relationship Id="rId25" Target="../media/image97.svg" Type="http://schemas.openxmlformats.org/officeDocument/2006/relationships/image"/><Relationship Id="rId26" Target="../media/image19.png" Type="http://schemas.openxmlformats.org/officeDocument/2006/relationships/image"/><Relationship Id="rId27" Target="../media/image20.svg" Type="http://schemas.openxmlformats.org/officeDocument/2006/relationships/image"/><Relationship Id="rId28" Target="../media/image129.png" Type="http://schemas.openxmlformats.org/officeDocument/2006/relationships/image"/><Relationship Id="rId29" Target="../media/image130.svg" Type="http://schemas.openxmlformats.org/officeDocument/2006/relationships/image"/><Relationship Id="rId3" Target="../media/image22.svg" Type="http://schemas.openxmlformats.org/officeDocument/2006/relationships/image"/><Relationship Id="rId30" Target="../media/image45.png" Type="http://schemas.openxmlformats.org/officeDocument/2006/relationships/image"/><Relationship Id="rId31" Target="../media/image46.svg" Type="http://schemas.openxmlformats.org/officeDocument/2006/relationships/image"/><Relationship Id="rId32" Target="../media/image116.png" Type="http://schemas.openxmlformats.org/officeDocument/2006/relationships/image"/><Relationship Id="rId33" Target="../media/image117.svg" Type="http://schemas.openxmlformats.org/officeDocument/2006/relationships/image"/><Relationship Id="rId34" Target="../media/image51.png" Type="http://schemas.openxmlformats.org/officeDocument/2006/relationships/image"/><Relationship Id="rId35" Target="../media/image52.svg" Type="http://schemas.openxmlformats.org/officeDocument/2006/relationships/image"/><Relationship Id="rId36" Target="../media/image53.png" Type="http://schemas.openxmlformats.org/officeDocument/2006/relationships/image"/><Relationship Id="rId37" Target="../media/image54.svg" Type="http://schemas.openxmlformats.org/officeDocument/2006/relationships/image"/><Relationship Id="rId38" Target="../media/image49.png" Type="http://schemas.openxmlformats.org/officeDocument/2006/relationships/image"/><Relationship Id="rId39" Target="../media/image50.svg" Type="http://schemas.openxmlformats.org/officeDocument/2006/relationships/image"/><Relationship Id="rId4" Target="../media/image9.png" Type="http://schemas.openxmlformats.org/officeDocument/2006/relationships/image"/><Relationship Id="rId40" Target="../media/image47.png" Type="http://schemas.openxmlformats.org/officeDocument/2006/relationships/image"/><Relationship Id="rId41" Target="../media/image48.svg" Type="http://schemas.openxmlformats.org/officeDocument/2006/relationships/image"/><Relationship Id="rId42" Target="../media/image57.png" Type="http://schemas.openxmlformats.org/officeDocument/2006/relationships/image"/><Relationship Id="rId43" Target="../media/image58.svg" Type="http://schemas.openxmlformats.org/officeDocument/2006/relationships/image"/><Relationship Id="rId44" Target="../media/image131.png" Type="http://schemas.openxmlformats.org/officeDocument/2006/relationships/image"/><Relationship Id="rId45" Target="../media/image132.svg" Type="http://schemas.openxmlformats.org/officeDocument/2006/relationships/image"/><Relationship Id="rId46" Target="../media/image65.png" Type="http://schemas.openxmlformats.org/officeDocument/2006/relationships/image"/><Relationship Id="rId47" Target="../media/image66.svg" Type="http://schemas.openxmlformats.org/officeDocument/2006/relationships/image"/><Relationship Id="rId48" Target="../media/image133.png" Type="http://schemas.openxmlformats.org/officeDocument/2006/relationships/image"/><Relationship Id="rId49" Target="../media/image134.svg" Type="http://schemas.openxmlformats.org/officeDocument/2006/relationships/image"/><Relationship Id="rId5" Target="../media/image10.svg" Type="http://schemas.openxmlformats.org/officeDocument/2006/relationships/image"/><Relationship Id="rId50" Target="../media/image13.png" Type="http://schemas.openxmlformats.org/officeDocument/2006/relationships/image"/><Relationship Id="rId51" Target="../media/image14.svg" Type="http://schemas.openxmlformats.org/officeDocument/2006/relationships/image"/><Relationship Id="rId52" Target="../media/image135.png" Type="http://schemas.openxmlformats.org/officeDocument/2006/relationships/image"/><Relationship Id="rId53" Target="../media/image13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1.png" Type="http://schemas.openxmlformats.org/officeDocument/2006/relationships/image"/><Relationship Id="rId19" Target="../media/image2.svg" Type="http://schemas.openxmlformats.org/officeDocument/2006/relationships/image"/><Relationship Id="rId2" Target="../media/image137.png" Type="http://schemas.openxmlformats.org/officeDocument/2006/relationships/image"/><Relationship Id="rId20" Target="../media/image17.png" Type="http://schemas.openxmlformats.org/officeDocument/2006/relationships/image"/><Relationship Id="rId21" Target="../media/image18.svg" Type="http://schemas.openxmlformats.org/officeDocument/2006/relationships/image"/><Relationship Id="rId22" Target="../media/image143.png" Type="http://schemas.openxmlformats.org/officeDocument/2006/relationships/image"/><Relationship Id="rId23" Target="../media/image144.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7.png" Type="http://schemas.openxmlformats.org/officeDocument/2006/relationships/image"/><Relationship Id="rId27" Target="../media/image28.svg" Type="http://schemas.openxmlformats.org/officeDocument/2006/relationships/image"/><Relationship Id="rId28" Target="../media/image145.png" Type="http://schemas.openxmlformats.org/officeDocument/2006/relationships/image"/><Relationship Id="rId29" Target="../media/image146.svg" Type="http://schemas.openxmlformats.org/officeDocument/2006/relationships/image"/><Relationship Id="rId3" Target="../media/image138.svg" Type="http://schemas.openxmlformats.org/officeDocument/2006/relationships/image"/><Relationship Id="rId30" Target="../media/image147.png" Type="http://schemas.openxmlformats.org/officeDocument/2006/relationships/image"/><Relationship Id="rId31" Target="../media/image148.svg" Type="http://schemas.openxmlformats.org/officeDocument/2006/relationships/image"/><Relationship Id="rId32" Target="../media/image149.png" Type="http://schemas.openxmlformats.org/officeDocument/2006/relationships/image"/><Relationship Id="rId33" Target="../media/image150.svg" Type="http://schemas.openxmlformats.org/officeDocument/2006/relationships/image"/><Relationship Id="rId34" Target="../media/image151.png" Type="http://schemas.openxmlformats.org/officeDocument/2006/relationships/image"/><Relationship Id="rId35" Target="../media/image152.svg" Type="http://schemas.openxmlformats.org/officeDocument/2006/relationships/image"/><Relationship Id="rId36" Target="../media/image153.png" Type="http://schemas.openxmlformats.org/officeDocument/2006/relationships/image"/><Relationship Id="rId37" Target="../media/image154.svg" Type="http://schemas.openxmlformats.org/officeDocument/2006/relationships/image"/><Relationship Id="rId38" Target="../media/image76.png" Type="http://schemas.openxmlformats.org/officeDocument/2006/relationships/image"/><Relationship Id="rId39" Target="../media/image77.svg" Type="http://schemas.openxmlformats.org/officeDocument/2006/relationships/image"/><Relationship Id="rId4" Target="../media/image123.png" Type="http://schemas.openxmlformats.org/officeDocument/2006/relationships/image"/><Relationship Id="rId40" Target="../media/image155.png" Type="http://schemas.openxmlformats.org/officeDocument/2006/relationships/image"/><Relationship Id="rId41" Target="../media/image156.svg" Type="http://schemas.openxmlformats.org/officeDocument/2006/relationships/image"/><Relationship Id="rId42" Target="../media/image74.png" Type="http://schemas.openxmlformats.org/officeDocument/2006/relationships/image"/><Relationship Id="rId43" Target="../media/image75.svg" Type="http://schemas.openxmlformats.org/officeDocument/2006/relationships/image"/><Relationship Id="rId5" Target="../media/image12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9.png" Type="http://schemas.openxmlformats.org/officeDocument/2006/relationships/image"/><Relationship Id="rId9" Target="../media/image140.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23" Target="../media/image71.png" Type="http://schemas.openxmlformats.org/officeDocument/2006/relationships/image"/><Relationship Id="rId24" Target="../media/image72.svg" Type="http://schemas.openxmlformats.org/officeDocument/2006/relationships/image"/><Relationship Id="rId25" Target="../media/image73.pn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35.png" Type="http://schemas.openxmlformats.org/officeDocument/2006/relationships/image"/><Relationship Id="rId20" Target="slide2.xml" Type="http://schemas.openxmlformats.org/officeDocument/2006/relationships/slide"/><Relationship Id="rId21" Target="../media/image13.png" Type="http://schemas.openxmlformats.org/officeDocument/2006/relationships/image"/><Relationship Id="rId22" Target="../media/image14.svg" Type="http://schemas.openxmlformats.org/officeDocument/2006/relationships/image"/><Relationship Id="rId3" Target="../media/image36.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sp>
        <p:nvSpPr>
          <p:cNvPr name="Freeform 2" id="2"/>
          <p:cNvSpPr/>
          <p:nvPr/>
        </p:nvSpPr>
        <p:spPr>
          <a:xfrm flipH="false" flipV="false" rot="0">
            <a:off x="633368" y="3626446"/>
            <a:ext cx="782400" cy="1057297"/>
          </a:xfrm>
          <a:custGeom>
            <a:avLst/>
            <a:gdLst/>
            <a:ahLst/>
            <a:cxnLst/>
            <a:rect r="r" b="b" t="t" l="l"/>
            <a:pathLst>
              <a:path h="1057297" w="782400">
                <a:moveTo>
                  <a:pt x="0" y="0"/>
                </a:moveTo>
                <a:lnTo>
                  <a:pt x="782400" y="0"/>
                </a:lnTo>
                <a:lnTo>
                  <a:pt x="782400" y="1057296"/>
                </a:lnTo>
                <a:lnTo>
                  <a:pt x="0" y="1057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1249" y="2300667"/>
            <a:ext cx="1026639" cy="785846"/>
          </a:xfrm>
          <a:custGeom>
            <a:avLst/>
            <a:gdLst/>
            <a:ahLst/>
            <a:cxnLst/>
            <a:rect r="r" b="b" t="t" l="l"/>
            <a:pathLst>
              <a:path h="785846" w="1026639">
                <a:moveTo>
                  <a:pt x="0" y="0"/>
                </a:moveTo>
                <a:lnTo>
                  <a:pt x="1026639" y="0"/>
                </a:lnTo>
                <a:lnTo>
                  <a:pt x="1026639" y="785845"/>
                </a:lnTo>
                <a:lnTo>
                  <a:pt x="0" y="785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3623" y="538933"/>
            <a:ext cx="961890" cy="1221800"/>
          </a:xfrm>
          <a:custGeom>
            <a:avLst/>
            <a:gdLst/>
            <a:ahLst/>
            <a:cxnLst/>
            <a:rect r="r" b="b" t="t" l="l"/>
            <a:pathLst>
              <a:path h="1221800" w="961890">
                <a:moveTo>
                  <a:pt x="0" y="0"/>
                </a:moveTo>
                <a:lnTo>
                  <a:pt x="961890" y="0"/>
                </a:lnTo>
                <a:lnTo>
                  <a:pt x="961890" y="1221801"/>
                </a:lnTo>
                <a:lnTo>
                  <a:pt x="0" y="1221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59442" y="5223676"/>
            <a:ext cx="930253" cy="980151"/>
          </a:xfrm>
          <a:custGeom>
            <a:avLst/>
            <a:gdLst/>
            <a:ahLst/>
            <a:cxnLst/>
            <a:rect r="r" b="b" t="t" l="l"/>
            <a:pathLst>
              <a:path h="980151" w="930253">
                <a:moveTo>
                  <a:pt x="0" y="0"/>
                </a:moveTo>
                <a:lnTo>
                  <a:pt x="930253" y="0"/>
                </a:lnTo>
                <a:lnTo>
                  <a:pt x="930253" y="980151"/>
                </a:lnTo>
                <a:lnTo>
                  <a:pt x="0" y="9801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802844" y="538933"/>
            <a:ext cx="779562" cy="779562"/>
          </a:xfrm>
          <a:custGeom>
            <a:avLst/>
            <a:gdLst/>
            <a:ahLst/>
            <a:cxnLst/>
            <a:rect r="r" b="b" t="t" l="l"/>
            <a:pathLst>
              <a:path h="779562" w="779562">
                <a:moveTo>
                  <a:pt x="0" y="0"/>
                </a:moveTo>
                <a:lnTo>
                  <a:pt x="779562" y="0"/>
                </a:lnTo>
                <a:lnTo>
                  <a:pt x="779562" y="779562"/>
                </a:lnTo>
                <a:lnTo>
                  <a:pt x="0" y="7795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88145" y="1764975"/>
            <a:ext cx="779562" cy="779562"/>
          </a:xfrm>
          <a:custGeom>
            <a:avLst/>
            <a:gdLst/>
            <a:ahLst/>
            <a:cxnLst/>
            <a:rect r="r" b="b" t="t" l="l"/>
            <a:pathLst>
              <a:path h="779562" w="779562">
                <a:moveTo>
                  <a:pt x="0" y="0"/>
                </a:moveTo>
                <a:lnTo>
                  <a:pt x="779562" y="0"/>
                </a:lnTo>
                <a:lnTo>
                  <a:pt x="779562" y="779562"/>
                </a:lnTo>
                <a:lnTo>
                  <a:pt x="0" y="7795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3460564" y="2420446"/>
            <a:ext cx="11366873" cy="3119756"/>
          </a:xfrm>
          <a:prstGeom prst="rect">
            <a:avLst/>
          </a:prstGeom>
        </p:spPr>
        <p:txBody>
          <a:bodyPr anchor="t" rtlCol="false" tIns="0" lIns="0" bIns="0" rIns="0">
            <a:spAutoFit/>
          </a:bodyPr>
          <a:lstStyle/>
          <a:p>
            <a:pPr algn="ctr" rtl="true">
              <a:lnSpc>
                <a:spcPts val="7700"/>
              </a:lnSpc>
            </a:pPr>
            <a:r>
              <a:rPr lang="ar-EG" sz="7700">
                <a:solidFill>
                  <a:srgbClr val="FFFFFF"/>
                </a:solidFill>
                <a:latin typeface="Retropix"/>
                <a:ea typeface="Retropix"/>
                <a:cs typeface="Retropix"/>
                <a:sym typeface="Retropix"/>
                <a:rtl val="true"/>
              </a:rPr>
              <a:t>گزارش پروژه دوم</a:t>
            </a:r>
          </a:p>
          <a:p>
            <a:pPr algn="ctr">
              <a:lnSpc>
                <a:spcPts val="7700"/>
              </a:lnSpc>
            </a:pPr>
            <a:r>
              <a:rPr lang="en-US" sz="7700">
                <a:solidFill>
                  <a:srgbClr val="FFFFFF"/>
                </a:solidFill>
                <a:latin typeface="Retropix"/>
                <a:ea typeface="Retropix"/>
                <a:cs typeface="Retropix"/>
                <a:sym typeface="Retropix"/>
              </a:rPr>
              <a:t> </a:t>
            </a:r>
            <a:r>
              <a:rPr lang="ar-EG" sz="7700">
                <a:solidFill>
                  <a:srgbClr val="FFFFFF"/>
                </a:solidFill>
                <a:latin typeface="Retropix"/>
                <a:ea typeface="Retropix"/>
                <a:cs typeface="Retropix"/>
                <a:sym typeface="Retropix"/>
                <a:rtl val="true"/>
              </a:rPr>
              <a:t>گروه ششم</a:t>
            </a:r>
          </a:p>
          <a:p>
            <a:pPr algn="ctr">
              <a:lnSpc>
                <a:spcPts val="7700"/>
              </a:lnSpc>
            </a:pPr>
          </a:p>
        </p:txBody>
      </p:sp>
      <p:sp>
        <p:nvSpPr>
          <p:cNvPr name="Freeform 9" id="9"/>
          <p:cNvSpPr/>
          <p:nvPr/>
        </p:nvSpPr>
        <p:spPr>
          <a:xfrm flipH="false" flipV="false" rot="0">
            <a:off x="13004220" y="5206486"/>
            <a:ext cx="484735" cy="825401"/>
          </a:xfrm>
          <a:custGeom>
            <a:avLst/>
            <a:gdLst/>
            <a:ahLst/>
            <a:cxnLst/>
            <a:rect r="r" b="b" t="t" l="l"/>
            <a:pathLst>
              <a:path h="825401" w="484735">
                <a:moveTo>
                  <a:pt x="0" y="0"/>
                </a:moveTo>
                <a:lnTo>
                  <a:pt x="484736" y="0"/>
                </a:lnTo>
                <a:lnTo>
                  <a:pt x="484736" y="825401"/>
                </a:lnTo>
                <a:lnTo>
                  <a:pt x="0" y="8254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0">
            <a:off x="0" y="9052698"/>
            <a:ext cx="18288000" cy="1234302"/>
            <a:chOff x="0" y="0"/>
            <a:chExt cx="24384000" cy="1645736"/>
          </a:xfrm>
        </p:grpSpPr>
        <p:grpSp>
          <p:nvGrpSpPr>
            <p:cNvPr name="Group 11" id="11"/>
            <p:cNvGrpSpPr/>
            <p:nvPr/>
          </p:nvGrpSpPr>
          <p:grpSpPr>
            <a:xfrm rot="0">
              <a:off x="0" y="0"/>
              <a:ext cx="24384000" cy="1645736"/>
              <a:chOff x="0" y="0"/>
              <a:chExt cx="4816593" cy="325084"/>
            </a:xfrm>
          </p:grpSpPr>
          <p:sp>
            <p:nvSpPr>
              <p:cNvPr name="Freeform 12" id="12"/>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3" id="13"/>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sp>
          <p:nvSpPr>
            <p:cNvPr name="Freeform 14" id="14"/>
            <p:cNvSpPr/>
            <p:nvPr/>
          </p:nvSpPr>
          <p:spPr>
            <a:xfrm flipH="false" flipV="false" rot="0">
              <a:off x="316552" y="286517"/>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474997" y="436533"/>
              <a:ext cx="755811" cy="772669"/>
            </a:xfrm>
            <a:custGeom>
              <a:avLst/>
              <a:gdLst/>
              <a:ahLst/>
              <a:cxnLst/>
              <a:rect r="r" b="b" t="t" l="l"/>
              <a:pathLst>
                <a:path h="772669" w="755811">
                  <a:moveTo>
                    <a:pt x="0" y="0"/>
                  </a:moveTo>
                  <a:lnTo>
                    <a:pt x="755812" y="0"/>
                  </a:lnTo>
                  <a:lnTo>
                    <a:pt x="755812" y="772670"/>
                  </a:lnTo>
                  <a:lnTo>
                    <a:pt x="0" y="77267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1897443" y="318086"/>
              <a:ext cx="1076085" cy="1009564"/>
            </a:xfrm>
            <a:custGeom>
              <a:avLst/>
              <a:gdLst/>
              <a:ahLst/>
              <a:cxnLst/>
              <a:rect r="r" b="b" t="t" l="l"/>
              <a:pathLst>
                <a:path h="1009564" w="1076085">
                  <a:moveTo>
                    <a:pt x="0" y="0"/>
                  </a:moveTo>
                  <a:lnTo>
                    <a:pt x="1076085" y="0"/>
                  </a:lnTo>
                  <a:lnTo>
                    <a:pt x="1076085" y="1009564"/>
                  </a:lnTo>
                  <a:lnTo>
                    <a:pt x="0" y="100956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3194335" y="366127"/>
              <a:ext cx="883585" cy="913481"/>
            </a:xfrm>
            <a:custGeom>
              <a:avLst/>
              <a:gdLst/>
              <a:ahLst/>
              <a:cxnLst/>
              <a:rect r="r" b="b" t="t" l="l"/>
              <a:pathLst>
                <a:path h="913481" w="883585">
                  <a:moveTo>
                    <a:pt x="0" y="0"/>
                  </a:moveTo>
                  <a:lnTo>
                    <a:pt x="883585" y="0"/>
                  </a:lnTo>
                  <a:lnTo>
                    <a:pt x="883585" y="913481"/>
                  </a:lnTo>
                  <a:lnTo>
                    <a:pt x="0" y="9134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5416372" y="377368"/>
              <a:ext cx="890999" cy="890999"/>
            </a:xfrm>
            <a:custGeom>
              <a:avLst/>
              <a:gdLst/>
              <a:ahLst/>
              <a:cxnLst/>
              <a:rect r="r" b="b" t="t" l="l"/>
              <a:pathLst>
                <a:path h="890999" w="890999">
                  <a:moveTo>
                    <a:pt x="0" y="0"/>
                  </a:moveTo>
                  <a:lnTo>
                    <a:pt x="890999" y="0"/>
                  </a:lnTo>
                  <a:lnTo>
                    <a:pt x="890999" y="890999"/>
                  </a:lnTo>
                  <a:lnTo>
                    <a:pt x="0" y="89099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4298727" y="342107"/>
              <a:ext cx="896838" cy="961522"/>
            </a:xfrm>
            <a:custGeom>
              <a:avLst/>
              <a:gdLst/>
              <a:ahLst/>
              <a:cxnLst/>
              <a:rect r="r" b="b" t="t" l="l"/>
              <a:pathLst>
                <a:path h="961522" w="896838">
                  <a:moveTo>
                    <a:pt x="0" y="0"/>
                  </a:moveTo>
                  <a:lnTo>
                    <a:pt x="896838" y="0"/>
                  </a:lnTo>
                  <a:lnTo>
                    <a:pt x="896838" y="961522"/>
                  </a:lnTo>
                  <a:lnTo>
                    <a:pt x="0" y="96152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0" id="20"/>
            <p:cNvSpPr/>
            <p:nvPr/>
          </p:nvSpPr>
          <p:spPr>
            <a:xfrm flipH="false" flipV="false" rot="0">
              <a:off x="6502778" y="318086"/>
              <a:ext cx="1207087" cy="1009564"/>
            </a:xfrm>
            <a:custGeom>
              <a:avLst/>
              <a:gdLst/>
              <a:ahLst/>
              <a:cxnLst/>
              <a:rect r="r" b="b" t="t" l="l"/>
              <a:pathLst>
                <a:path h="1009564" w="1207087">
                  <a:moveTo>
                    <a:pt x="0" y="0"/>
                  </a:moveTo>
                  <a:lnTo>
                    <a:pt x="1207088" y="0"/>
                  </a:lnTo>
                  <a:lnTo>
                    <a:pt x="1207088" y="1009564"/>
                  </a:lnTo>
                  <a:lnTo>
                    <a:pt x="0" y="100956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1" id="21"/>
            <p:cNvSpPr txBox="true"/>
            <p:nvPr/>
          </p:nvSpPr>
          <p:spPr>
            <a:xfrm rot="0">
              <a:off x="22163171" y="429379"/>
              <a:ext cx="1562297" cy="714375"/>
            </a:xfrm>
            <a:prstGeom prst="rect">
              <a:avLst/>
            </a:prstGeom>
          </p:spPr>
          <p:txBody>
            <a:bodyPr anchor="t" rtlCol="false" tIns="0" lIns="0" bIns="0" rIns="0">
              <a:spAutoFit/>
            </a:bodyPr>
            <a:lstStyle/>
            <a:p>
              <a:pPr algn="r">
                <a:lnSpc>
                  <a:spcPts val="3840"/>
                </a:lnSpc>
              </a:pPr>
              <a:r>
                <a:rPr lang="en-US" sz="3200">
                  <a:solidFill>
                    <a:srgbClr val="000000"/>
                  </a:solidFill>
                  <a:latin typeface="Retropix"/>
                  <a:ea typeface="Retropix"/>
                  <a:cs typeface="Retropix"/>
                  <a:sym typeface="Retropix"/>
                </a:rPr>
                <a:t>11:11PM</a:t>
              </a:r>
            </a:p>
          </p:txBody>
        </p:sp>
      </p:grpSp>
      <p:sp>
        <p:nvSpPr>
          <p:cNvPr name="Freeform 22" id="22"/>
          <p:cNvSpPr/>
          <p:nvPr/>
        </p:nvSpPr>
        <p:spPr>
          <a:xfrm flipH="false" flipV="false" rot="0">
            <a:off x="16773447" y="2991016"/>
            <a:ext cx="808959" cy="782484"/>
          </a:xfrm>
          <a:custGeom>
            <a:avLst/>
            <a:gdLst/>
            <a:ahLst/>
            <a:cxnLst/>
            <a:rect r="r" b="b" t="t" l="l"/>
            <a:pathLst>
              <a:path h="782484" w="808959">
                <a:moveTo>
                  <a:pt x="0" y="0"/>
                </a:moveTo>
                <a:lnTo>
                  <a:pt x="808959" y="0"/>
                </a:lnTo>
                <a:lnTo>
                  <a:pt x="808959" y="782484"/>
                </a:lnTo>
                <a:lnTo>
                  <a:pt x="0" y="782484"/>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23" id="23"/>
          <p:cNvSpPr txBox="true"/>
          <p:nvPr/>
        </p:nvSpPr>
        <p:spPr>
          <a:xfrm rot="0">
            <a:off x="8063710" y="5105400"/>
            <a:ext cx="2160581" cy="1424051"/>
          </a:xfrm>
          <a:prstGeom prst="rect">
            <a:avLst/>
          </a:prstGeom>
        </p:spPr>
        <p:txBody>
          <a:bodyPr anchor="t" rtlCol="false" tIns="0" lIns="0" bIns="0" rIns="0">
            <a:spAutoFit/>
          </a:bodyPr>
          <a:lstStyle/>
          <a:p>
            <a:pPr algn="ctr" rtl="true">
              <a:lnSpc>
                <a:spcPts val="2241"/>
              </a:lnSpc>
            </a:pPr>
            <a:r>
              <a:rPr lang="ar-EG" sz="1899">
                <a:solidFill>
                  <a:srgbClr val="FFFFFF"/>
                </a:solidFill>
                <a:latin typeface="Retropix"/>
                <a:ea typeface="Retropix"/>
                <a:cs typeface="Retropix"/>
                <a:sym typeface="Retropix"/>
                <a:rtl val="true"/>
              </a:rPr>
              <a:t>اعضا :</a:t>
            </a:r>
          </a:p>
          <a:p>
            <a:pPr algn="ctr" rtl="true">
              <a:lnSpc>
                <a:spcPts val="2241"/>
              </a:lnSpc>
            </a:pPr>
            <a:r>
              <a:rPr lang="ar-EG" sz="1899">
                <a:solidFill>
                  <a:srgbClr val="FFFFFF"/>
                </a:solidFill>
                <a:latin typeface="Retropix"/>
                <a:ea typeface="Retropix"/>
                <a:cs typeface="Retropix"/>
                <a:sym typeface="Retropix"/>
                <a:rtl val="true"/>
              </a:rPr>
              <a:t>فاطمه خجسته</a:t>
            </a:r>
          </a:p>
          <a:p>
            <a:pPr algn="ctr" rtl="true">
              <a:lnSpc>
                <a:spcPts val="2241"/>
              </a:lnSpc>
            </a:pPr>
            <a:r>
              <a:rPr lang="ar-EG" sz="1899">
                <a:solidFill>
                  <a:srgbClr val="FFFFFF"/>
                </a:solidFill>
                <a:latin typeface="Retropix"/>
                <a:ea typeface="Retropix"/>
                <a:cs typeface="Retropix"/>
                <a:sym typeface="Retropix"/>
                <a:rtl val="true"/>
              </a:rPr>
              <a:t>مانا سامانی</a:t>
            </a:r>
          </a:p>
          <a:p>
            <a:pPr algn="ctr" rtl="true">
              <a:lnSpc>
                <a:spcPts val="2241"/>
              </a:lnSpc>
            </a:pPr>
            <a:r>
              <a:rPr lang="ar-EG" sz="1899">
                <a:solidFill>
                  <a:srgbClr val="FFFFFF"/>
                </a:solidFill>
                <a:latin typeface="Retropix"/>
                <a:ea typeface="Retropix"/>
                <a:cs typeface="Retropix"/>
                <a:sym typeface="Retropix"/>
                <a:rtl val="true"/>
              </a:rPr>
              <a:t>مهدی اسدی</a:t>
            </a:r>
          </a:p>
          <a:p>
            <a:pPr algn="ctr" rtl="true">
              <a:lnSpc>
                <a:spcPts val="2241"/>
              </a:lnSpc>
            </a:pPr>
            <a:r>
              <a:rPr lang="ar-EG" sz="1899">
                <a:solidFill>
                  <a:srgbClr val="FFFFFF"/>
                </a:solidFill>
                <a:latin typeface="Retropix"/>
                <a:ea typeface="Retropix"/>
                <a:cs typeface="Retropix"/>
                <a:sym typeface="Retropix"/>
                <a:rtl val="true"/>
              </a:rPr>
              <a:t>آناهیتا الیاسی</a:t>
            </a:r>
          </a:p>
        </p:txBody>
      </p:sp>
      <p:grpSp>
        <p:nvGrpSpPr>
          <p:cNvPr name="Group 24" id="24"/>
          <p:cNvGrpSpPr/>
          <p:nvPr/>
        </p:nvGrpSpPr>
        <p:grpSpPr>
          <a:xfrm rot="0">
            <a:off x="5937731" y="6934586"/>
            <a:ext cx="6412538" cy="1195105"/>
            <a:chOff x="0" y="0"/>
            <a:chExt cx="8550051" cy="1593473"/>
          </a:xfrm>
        </p:grpSpPr>
        <p:grpSp>
          <p:nvGrpSpPr>
            <p:cNvPr name="Group 25" id="25"/>
            <p:cNvGrpSpPr/>
            <p:nvPr/>
          </p:nvGrpSpPr>
          <p:grpSpPr>
            <a:xfrm rot="0">
              <a:off x="0" y="0"/>
              <a:ext cx="8550051" cy="1593473"/>
              <a:chOff x="0" y="0"/>
              <a:chExt cx="2180608" cy="406400"/>
            </a:xfrm>
          </p:grpSpPr>
          <p:sp>
            <p:nvSpPr>
              <p:cNvPr name="Freeform 26" id="26"/>
              <p:cNvSpPr/>
              <p:nvPr/>
            </p:nvSpPr>
            <p:spPr>
              <a:xfrm flipH="false" flipV="false" rot="0">
                <a:off x="0" y="0"/>
                <a:ext cx="2180608" cy="406400"/>
              </a:xfrm>
              <a:custGeom>
                <a:avLst/>
                <a:gdLst/>
                <a:ahLst/>
                <a:cxnLst/>
                <a:rect r="r" b="b" t="t" l="l"/>
                <a:pathLst>
                  <a:path h="406400" w="2180608">
                    <a:moveTo>
                      <a:pt x="1977408" y="0"/>
                    </a:moveTo>
                    <a:cubicBezTo>
                      <a:pt x="2089632" y="0"/>
                      <a:pt x="2180608" y="90976"/>
                      <a:pt x="2180608" y="203200"/>
                    </a:cubicBezTo>
                    <a:cubicBezTo>
                      <a:pt x="2180608" y="315424"/>
                      <a:pt x="2089632" y="406400"/>
                      <a:pt x="1977408" y="406400"/>
                    </a:cubicBezTo>
                    <a:lnTo>
                      <a:pt x="203200" y="406400"/>
                    </a:lnTo>
                    <a:cubicBezTo>
                      <a:pt x="90976" y="406400"/>
                      <a:pt x="0" y="315424"/>
                      <a:pt x="0" y="203200"/>
                    </a:cubicBezTo>
                    <a:cubicBezTo>
                      <a:pt x="0" y="90976"/>
                      <a:pt x="90976" y="0"/>
                      <a:pt x="203200" y="0"/>
                    </a:cubicBezTo>
                    <a:close/>
                  </a:path>
                </a:pathLst>
              </a:custGeom>
              <a:solidFill>
                <a:srgbClr val="CCCCCC"/>
              </a:solidFill>
              <a:ln w="28575" cap="sq">
                <a:solidFill>
                  <a:srgbClr val="000000"/>
                </a:solidFill>
                <a:prstDash val="solid"/>
                <a:miter/>
              </a:ln>
            </p:spPr>
          </p:sp>
          <p:sp>
            <p:nvSpPr>
              <p:cNvPr name="TextBox 27" id="27"/>
              <p:cNvSpPr txBox="true"/>
              <p:nvPr/>
            </p:nvSpPr>
            <p:spPr>
              <a:xfrm>
                <a:off x="0" y="-38100"/>
                <a:ext cx="2180608" cy="444500"/>
              </a:xfrm>
              <a:prstGeom prst="rect">
                <a:avLst/>
              </a:prstGeom>
            </p:spPr>
            <p:txBody>
              <a:bodyPr anchor="ctr" rtlCol="false" tIns="50800" lIns="50800" bIns="50800" rIns="50800"/>
              <a:lstStyle/>
              <a:p>
                <a:pPr algn="ctr">
                  <a:lnSpc>
                    <a:spcPts val="1605"/>
                  </a:lnSpc>
                </a:pPr>
              </a:p>
            </p:txBody>
          </p:sp>
        </p:grpSp>
        <p:sp>
          <p:nvSpPr>
            <p:cNvPr name="TextBox 28" id="28"/>
            <p:cNvSpPr txBox="true"/>
            <p:nvPr/>
          </p:nvSpPr>
          <p:spPr>
            <a:xfrm rot="0">
              <a:off x="1981111" y="517337"/>
              <a:ext cx="5774048" cy="539750"/>
            </a:xfrm>
            <a:prstGeom prst="rect">
              <a:avLst/>
            </a:prstGeom>
          </p:spPr>
          <p:txBody>
            <a:bodyPr anchor="t" rtlCol="false" tIns="0" lIns="0" bIns="0" rIns="0">
              <a:spAutoFit/>
            </a:bodyPr>
            <a:lstStyle/>
            <a:p>
              <a:pPr algn="r" rtl="true">
                <a:lnSpc>
                  <a:spcPts val="3114"/>
                </a:lnSpc>
              </a:pPr>
              <a:r>
                <a:rPr lang="ar-EG" sz="2595">
                  <a:solidFill>
                    <a:srgbClr val="000000"/>
                  </a:solidFill>
                  <a:latin typeface="Public Sans"/>
                  <a:ea typeface="Public Sans"/>
                  <a:cs typeface="Public Sans"/>
                  <a:sym typeface="Public Sans"/>
                  <a:rtl val="true"/>
                </a:rPr>
                <a:t>بوتکمپ هوش مصنوعی دلتا کوئرا</a:t>
              </a:r>
            </a:p>
          </p:txBody>
        </p:sp>
        <p:sp>
          <p:nvSpPr>
            <p:cNvPr name="Freeform 29" id="29"/>
            <p:cNvSpPr/>
            <p:nvPr/>
          </p:nvSpPr>
          <p:spPr>
            <a:xfrm flipH="false" flipV="false" rot="0">
              <a:off x="794892" y="356910"/>
              <a:ext cx="906009" cy="879653"/>
            </a:xfrm>
            <a:custGeom>
              <a:avLst/>
              <a:gdLst/>
              <a:ahLst/>
              <a:cxnLst/>
              <a:rect r="r" b="b" t="t" l="l"/>
              <a:pathLst>
                <a:path h="879653" w="906009">
                  <a:moveTo>
                    <a:pt x="0" y="0"/>
                  </a:moveTo>
                  <a:lnTo>
                    <a:pt x="906009" y="0"/>
                  </a:lnTo>
                  <a:lnTo>
                    <a:pt x="906009" y="879653"/>
                  </a:lnTo>
                  <a:lnTo>
                    <a:pt x="0" y="87965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1299463" y="2000585"/>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7919227" y="616000"/>
            <a:ext cx="484735" cy="825401"/>
          </a:xfrm>
          <a:custGeom>
            <a:avLst/>
            <a:gdLst/>
            <a:ahLst/>
            <a:cxnLst/>
            <a:rect r="r" b="b" t="t" l="l"/>
            <a:pathLst>
              <a:path h="825401" w="484735">
                <a:moveTo>
                  <a:pt x="0" y="0"/>
                </a:moveTo>
                <a:lnTo>
                  <a:pt x="484735" y="0"/>
                </a:lnTo>
                <a:lnTo>
                  <a:pt x="484735" y="825400"/>
                </a:lnTo>
                <a:lnTo>
                  <a:pt x="0" y="8254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7" id="27"/>
          <p:cNvSpPr txBox="true"/>
          <p:nvPr/>
        </p:nvSpPr>
        <p:spPr>
          <a:xfrm rot="0">
            <a:off x="1028700" y="18195"/>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8" id="28"/>
          <p:cNvSpPr txBox="true"/>
          <p:nvPr/>
        </p:nvSpPr>
        <p:spPr>
          <a:xfrm rot="0">
            <a:off x="10367251" y="2242093"/>
            <a:ext cx="5153230" cy="5458660"/>
          </a:xfrm>
          <a:prstGeom prst="rect">
            <a:avLst/>
          </a:prstGeom>
        </p:spPr>
        <p:txBody>
          <a:bodyPr anchor="t" rtlCol="false" tIns="0" lIns="0" bIns="0" rIns="0">
            <a:spAutoFit/>
          </a:bodyPr>
          <a:lstStyle/>
          <a:p>
            <a:pPr algn="just">
              <a:lnSpc>
                <a:spcPts val="2911"/>
              </a:lnSpc>
            </a:pPr>
          </a:p>
          <a:p>
            <a:pPr algn="just" rtl="true">
              <a:lnSpc>
                <a:spcPts val="2911"/>
              </a:lnSpc>
            </a:pPr>
            <a:r>
              <a:rPr lang="en-US" sz="2079">
                <a:solidFill>
                  <a:srgbClr val="000000"/>
                </a:solidFill>
                <a:latin typeface="Retropix"/>
                <a:ea typeface="Retropix"/>
                <a:cs typeface="Retropix"/>
                <a:sym typeface="Retropix"/>
              </a:rPr>
              <a:t>۱</a:t>
            </a:r>
            <a:r>
              <a:rPr lang="ar-EG" sz="2079">
                <a:solidFill>
                  <a:srgbClr val="000000"/>
                </a:solidFill>
                <a:latin typeface="Retropix"/>
                <a:ea typeface="Retropix"/>
                <a:cs typeface="Retropix"/>
                <a:sym typeface="Retropix"/>
                <a:rtl val="true"/>
              </a:rPr>
              <a:t>- مشخصات </a:t>
            </a:r>
            <a:r>
              <a:rPr lang="en-US" sz="2079">
                <a:solidFill>
                  <a:srgbClr val="000000"/>
                </a:solidFill>
                <a:latin typeface="Retropix"/>
                <a:ea typeface="Retropix"/>
                <a:cs typeface="Retropix"/>
                <a:sym typeface="Retropix"/>
              </a:rPr>
              <a:t>YOLOv3</a:t>
            </a:r>
            <a:r>
              <a:rPr lang="ar-EG" sz="2079">
                <a:solidFill>
                  <a:srgbClr val="000000"/>
                </a:solidFill>
                <a:latin typeface="Retropix"/>
                <a:ea typeface="Retropix"/>
                <a:cs typeface="Retropix"/>
                <a:sym typeface="Retropix"/>
                <a:rtl val="true"/>
              </a:rPr>
              <a:t> در </a:t>
            </a:r>
            <a:r>
              <a:rPr lang="en-US" sz="2079">
                <a:solidFill>
                  <a:srgbClr val="000000"/>
                </a:solidFill>
                <a:latin typeface="Retropix"/>
                <a:ea typeface="Retropix"/>
                <a:cs typeface="Retropix"/>
                <a:sym typeface="Retropix"/>
              </a:rPr>
              <a:t>PyTorch</a:t>
            </a:r>
            <a:r>
              <a:rPr lang="ar-EG" sz="2079">
                <a:solidFill>
                  <a:srgbClr val="000000"/>
                </a:solidFill>
                <a:latin typeface="Retropix"/>
                <a:ea typeface="Retropix"/>
                <a:cs typeface="Retropix"/>
                <a:sym typeface="Retropix"/>
                <a:rtl val="true"/>
              </a:rPr>
              <a:t>:</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نام مدل: </a:t>
            </a:r>
            <a:r>
              <a:rPr lang="en-US" sz="2079">
                <a:solidFill>
                  <a:srgbClr val="000000"/>
                </a:solidFill>
                <a:latin typeface="Retropix"/>
                <a:ea typeface="Retropix"/>
                <a:cs typeface="Retropix"/>
                <a:sym typeface="Retropix"/>
              </a:rPr>
              <a:t>YOLOv3 (You Only Look Once)</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وظیفه: تشخیص اشیا در تصاویر</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سرعت و دقت: تعادل بین دقت بالا و سرعت زیاد (به‌ویژه برای پردازش هم‌زمان تصاویر و ویدیوها)</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معماری: شبکه‌ای با چندین لایه کانولوشن (</a:t>
            </a:r>
            <a:r>
              <a:rPr lang="en-US" sz="2079">
                <a:solidFill>
                  <a:srgbClr val="000000"/>
                </a:solidFill>
                <a:latin typeface="Retropix"/>
                <a:ea typeface="Retropix"/>
                <a:cs typeface="Retropix"/>
                <a:sym typeface="Retropix"/>
              </a:rPr>
              <a:t>CNN</a:t>
            </a:r>
            <a:r>
              <a:rPr lang="ar-EG" sz="2079">
                <a:solidFill>
                  <a:srgbClr val="000000"/>
                </a:solidFill>
                <a:latin typeface="Retropix"/>
                <a:ea typeface="Retropix"/>
                <a:cs typeface="Retropix"/>
                <a:sym typeface="Retropix"/>
                <a:rtl val="true"/>
              </a:rPr>
              <a:t>) که به بخش‌های مختلف تصویر نگاه می‌کند تا اشیا را شناسایی کند.</a:t>
            </a:r>
          </a:p>
          <a:p>
            <a:pPr algn="just" rtl="true">
              <a:lnSpc>
                <a:spcPts val="2911"/>
              </a:lnSpc>
            </a:pPr>
          </a:p>
          <a:p>
            <a:pPr algn="just" rtl="true">
              <a:lnSpc>
                <a:spcPts val="2911"/>
              </a:lnSpc>
            </a:pPr>
          </a:p>
        </p:txBody>
      </p:sp>
      <p:sp>
        <p:nvSpPr>
          <p:cNvPr name="TextBox 29" id="29"/>
          <p:cNvSpPr txBox="true"/>
          <p:nvPr/>
        </p:nvSpPr>
        <p:spPr>
          <a:xfrm rot="0">
            <a:off x="2153913" y="2995682"/>
            <a:ext cx="5153230" cy="10160985"/>
          </a:xfrm>
          <a:prstGeom prst="rect">
            <a:avLst/>
          </a:prstGeom>
        </p:spPr>
        <p:txBody>
          <a:bodyPr anchor="t" rtlCol="false" tIns="0" lIns="0" bIns="0" rIns="0">
            <a:spAutoFit/>
          </a:bodyPr>
          <a:lstStyle/>
          <a:p>
            <a:pPr algn="just">
              <a:lnSpc>
                <a:spcPts val="2911"/>
              </a:lnSpc>
            </a:pPr>
          </a:p>
          <a:p>
            <a:pPr algn="just" rtl="true">
              <a:lnSpc>
                <a:spcPts val="2911"/>
              </a:lnSpc>
            </a:pPr>
            <a:r>
              <a:rPr lang="ar-EG" sz="2079">
                <a:solidFill>
                  <a:srgbClr val="000000"/>
                </a:solidFill>
                <a:latin typeface="Retropix"/>
                <a:ea typeface="Retropix"/>
                <a:cs typeface="Retropix"/>
                <a:sym typeface="Retropix"/>
                <a:rtl val="true"/>
              </a:rPr>
              <a:t>قابلیت‌ها: شناسایی اشیا در سایزهای مختلف در تصویر با دقت نسبتا بالا، حتی در شرایط مختلف نور و پس‌زمینه.</a:t>
            </a:r>
          </a:p>
          <a:p>
            <a:pPr algn="just" rtl="true">
              <a:lnSpc>
                <a:spcPts val="2911"/>
              </a:lnSpc>
            </a:pPr>
          </a:p>
          <a:p>
            <a:pPr algn="just" rtl="true">
              <a:lnSpc>
                <a:spcPts val="2911"/>
              </a:lnSpc>
            </a:pPr>
          </a:p>
          <a:p>
            <a:pPr algn="just" rtl="true">
              <a:lnSpc>
                <a:spcPts val="2911"/>
              </a:lnSpc>
            </a:pPr>
            <a:r>
              <a:rPr lang="en-US" sz="2079">
                <a:solidFill>
                  <a:srgbClr val="000000"/>
                </a:solidFill>
                <a:latin typeface="Retropix"/>
                <a:ea typeface="Retropix"/>
                <a:cs typeface="Retropix"/>
                <a:sym typeface="Retropix"/>
              </a:rPr>
              <a:t>۲</a:t>
            </a:r>
            <a:r>
              <a:rPr lang="ar-EG" sz="2079">
                <a:solidFill>
                  <a:srgbClr val="000000"/>
                </a:solidFill>
                <a:latin typeface="Retropix"/>
                <a:ea typeface="Retropix"/>
                <a:cs typeface="Retropix"/>
                <a:sym typeface="Retropix"/>
                <a:rtl val="true"/>
              </a:rPr>
              <a:t>- نحوه کار </a:t>
            </a:r>
            <a:r>
              <a:rPr lang="en-US" sz="2079">
                <a:solidFill>
                  <a:srgbClr val="000000"/>
                </a:solidFill>
                <a:latin typeface="Retropix"/>
                <a:ea typeface="Retropix"/>
                <a:cs typeface="Retropix"/>
                <a:sym typeface="Retropix"/>
              </a:rPr>
              <a:t>YOLOv3</a:t>
            </a:r>
            <a:r>
              <a:rPr lang="ar-EG" sz="2079">
                <a:solidFill>
                  <a:srgbClr val="000000"/>
                </a:solidFill>
                <a:latin typeface="Retropix"/>
                <a:ea typeface="Retropix"/>
                <a:cs typeface="Retropix"/>
                <a:sym typeface="Retropix"/>
                <a:rtl val="true"/>
              </a:rPr>
              <a:t> در </a:t>
            </a:r>
            <a:r>
              <a:rPr lang="en-US" sz="2079">
                <a:solidFill>
                  <a:srgbClr val="000000"/>
                </a:solidFill>
                <a:latin typeface="Retropix"/>
                <a:ea typeface="Retropix"/>
                <a:cs typeface="Retropix"/>
                <a:sym typeface="Retropix"/>
              </a:rPr>
              <a:t>PyTorch</a:t>
            </a:r>
            <a:r>
              <a:rPr lang="ar-EG" sz="2079">
                <a:solidFill>
                  <a:srgbClr val="000000"/>
                </a:solidFill>
                <a:latin typeface="Retropix"/>
                <a:ea typeface="Retropix"/>
                <a:cs typeface="Retropix"/>
                <a:sym typeface="Retropix"/>
                <a:rtl val="true"/>
              </a:rPr>
              <a:t>:</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مرحله اول: تصویر به مدل داده می‌شود. </a:t>
            </a:r>
            <a:r>
              <a:rPr lang="en-US" sz="2079">
                <a:solidFill>
                  <a:srgbClr val="000000"/>
                </a:solidFill>
                <a:latin typeface="Retropix"/>
                <a:ea typeface="Retropix"/>
                <a:cs typeface="Retropix"/>
                <a:sym typeface="Retropix"/>
              </a:rPr>
              <a:t>YOLOv3</a:t>
            </a:r>
            <a:r>
              <a:rPr lang="ar-EG" sz="2079">
                <a:solidFill>
                  <a:srgbClr val="000000"/>
                </a:solidFill>
                <a:latin typeface="Retropix"/>
                <a:ea typeface="Retropix"/>
                <a:cs typeface="Retropix"/>
                <a:sym typeface="Retropix"/>
                <a:rtl val="true"/>
              </a:rPr>
              <a:t> به جای تقسیم تصویر به بخش‌های کوچک، کل تصویر را هم‌زمان پردازش می‌کند.</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مرحله دوم: مدل به بخش‌های مختلف تصویر (مثلا </a:t>
            </a:r>
            <a:r>
              <a:rPr lang="en-US" sz="2079">
                <a:solidFill>
                  <a:srgbClr val="000000"/>
                </a:solidFill>
                <a:latin typeface="Retropix"/>
                <a:ea typeface="Retropix"/>
                <a:cs typeface="Retropix"/>
                <a:sym typeface="Retropix"/>
              </a:rPr>
              <a:t>۱۳x۱۳، ۲۶x۲۶</a:t>
            </a:r>
            <a:r>
              <a:rPr lang="ar-EG" sz="2079">
                <a:solidFill>
                  <a:srgbClr val="000000"/>
                </a:solidFill>
                <a:latin typeface="Retropix"/>
                <a:ea typeface="Retropix"/>
                <a:cs typeface="Retropix"/>
                <a:sym typeface="Retropix"/>
                <a:rtl val="true"/>
              </a:rPr>
              <a:t> و </a:t>
            </a:r>
            <a:r>
              <a:rPr lang="en-US" sz="2079">
                <a:solidFill>
                  <a:srgbClr val="000000"/>
                </a:solidFill>
                <a:latin typeface="Retropix"/>
                <a:ea typeface="Retropix"/>
                <a:cs typeface="Retropix"/>
                <a:sym typeface="Retropix"/>
              </a:rPr>
              <a:t>۵۲x۵۲</a:t>
            </a:r>
            <a:r>
              <a:rPr lang="ar-EG" sz="2079">
                <a:solidFill>
                  <a:srgbClr val="000000"/>
                </a:solidFill>
                <a:latin typeface="Retropix"/>
                <a:ea typeface="Retropix"/>
                <a:cs typeface="Retropix"/>
                <a:sym typeface="Retropix"/>
                <a:rtl val="true"/>
              </a:rPr>
              <a:t>) نگاه می‌کند تا بتواند اشیا را در سایزهای مختلف پیدا کند.</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مرحله سوم: برای هر بخش، مدل تعدادی جعبه (</a:t>
            </a:r>
            <a:r>
              <a:rPr lang="en-US" sz="2079">
                <a:solidFill>
                  <a:srgbClr val="000000"/>
                </a:solidFill>
                <a:latin typeface="Retropix"/>
                <a:ea typeface="Retropix"/>
                <a:cs typeface="Retropix"/>
                <a:sym typeface="Retropix"/>
              </a:rPr>
              <a:t>Bounding Box</a:t>
            </a:r>
            <a:r>
              <a:rPr lang="ar-EG" sz="2079">
                <a:solidFill>
                  <a:srgbClr val="000000"/>
                </a:solidFill>
                <a:latin typeface="Retropix"/>
                <a:ea typeface="Retropix"/>
                <a:cs typeface="Retropix"/>
                <a:sym typeface="Retropix"/>
                <a:rtl val="true"/>
              </a:rPr>
              <a:t>) پیشنهاد می‌دهد که ممکن است محل اشیا باشند. هر جعبه شامل مختصات، نوع شی (مثل ماشین یا آدم) و میزان اطمینان مدل به شناسایی است.</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مرحله آخر: </a:t>
            </a:r>
            <a:r>
              <a:rPr lang="en-US" sz="2079">
                <a:solidFill>
                  <a:srgbClr val="000000"/>
                </a:solidFill>
                <a:latin typeface="Retropix"/>
                <a:ea typeface="Retropix"/>
                <a:cs typeface="Retropix"/>
                <a:sym typeface="Retropix"/>
              </a:rPr>
              <a:t>YOLOv3</a:t>
            </a:r>
            <a:r>
              <a:rPr lang="ar-EG" sz="2079">
                <a:solidFill>
                  <a:srgbClr val="000000"/>
                </a:solidFill>
                <a:latin typeface="Retropix"/>
                <a:ea typeface="Retropix"/>
                <a:cs typeface="Retropix"/>
                <a:sym typeface="Retropix"/>
                <a:rtl val="true"/>
              </a:rPr>
              <a:t> با حذف جعبه‌های تکراری، فقط جعبه‌های با احتمال بالا را نگه می‌دارد و مکان اشیا را در تصویر برمی‌گرداند.</a:t>
            </a:r>
          </a:p>
          <a:p>
            <a:pPr algn="just" rtl="true">
              <a:lnSpc>
                <a:spcPts val="2911"/>
              </a:lnSpc>
            </a:pPr>
          </a:p>
          <a:p>
            <a:pPr algn="just" rtl="true">
              <a:lnSpc>
                <a:spcPts val="2911"/>
              </a:lnSpc>
            </a:pPr>
          </a:p>
          <a:p>
            <a:pPr algn="just" rtl="true">
              <a:lnSpc>
                <a:spcPts val="291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0">
            <a:off x="7555328" y="2216027"/>
            <a:ext cx="333483" cy="322569"/>
          </a:xfrm>
          <a:custGeom>
            <a:avLst/>
            <a:gdLst/>
            <a:ahLst/>
            <a:cxnLst/>
            <a:rect r="r" b="b" t="t" l="l"/>
            <a:pathLst>
              <a:path h="322569" w="333483">
                <a:moveTo>
                  <a:pt x="0" y="0"/>
                </a:moveTo>
                <a:lnTo>
                  <a:pt x="333483" y="0"/>
                </a:lnTo>
                <a:lnTo>
                  <a:pt x="333483" y="322569"/>
                </a:lnTo>
                <a:lnTo>
                  <a:pt x="0" y="322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9052698"/>
            <a:ext cx="18288000" cy="1234302"/>
            <a:chOff x="0" y="0"/>
            <a:chExt cx="4816593" cy="325084"/>
          </a:xfrm>
        </p:grpSpPr>
        <p:sp>
          <p:nvSpPr>
            <p:cNvPr name="Freeform 11" id="11"/>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2" id="12"/>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3" id="13"/>
          <p:cNvGrpSpPr/>
          <p:nvPr/>
        </p:nvGrpSpPr>
        <p:grpSpPr>
          <a:xfrm rot="0">
            <a:off x="237414" y="9267586"/>
            <a:ext cx="804526" cy="804526"/>
            <a:chOff x="0" y="0"/>
            <a:chExt cx="1072702" cy="1072702"/>
          </a:xfrm>
        </p:grpSpPr>
        <p:sp>
          <p:nvSpPr>
            <p:cNvPr name="Freeform 14" id="14"/>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6" id="16"/>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1" id="21"/>
          <p:cNvGrpSpPr/>
          <p:nvPr/>
        </p:nvGrpSpPr>
        <p:grpSpPr>
          <a:xfrm rot="0">
            <a:off x="15109868" y="9297158"/>
            <a:ext cx="2801811" cy="712035"/>
            <a:chOff x="0" y="0"/>
            <a:chExt cx="737925" cy="187532"/>
          </a:xfrm>
        </p:grpSpPr>
        <p:sp>
          <p:nvSpPr>
            <p:cNvPr name="Freeform 22" id="22"/>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3" id="23"/>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4" id="24"/>
          <p:cNvSpPr/>
          <p:nvPr/>
        </p:nvSpPr>
        <p:spPr>
          <a:xfrm flipH="false" flipV="false" rot="0">
            <a:off x="7919227" y="616000"/>
            <a:ext cx="484735" cy="825401"/>
          </a:xfrm>
          <a:custGeom>
            <a:avLst/>
            <a:gdLst/>
            <a:ahLst/>
            <a:cxnLst/>
            <a:rect r="r" b="b" t="t" l="l"/>
            <a:pathLst>
              <a:path h="825401" w="484735">
                <a:moveTo>
                  <a:pt x="0" y="0"/>
                </a:moveTo>
                <a:lnTo>
                  <a:pt x="484735" y="0"/>
                </a:lnTo>
                <a:lnTo>
                  <a:pt x="484735" y="825400"/>
                </a:lnTo>
                <a:lnTo>
                  <a:pt x="0" y="8254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5" id="25"/>
          <p:cNvSpPr txBox="true"/>
          <p:nvPr/>
        </p:nvSpPr>
        <p:spPr>
          <a:xfrm rot="0">
            <a:off x="1028700" y="18195"/>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6" id="26"/>
          <p:cNvSpPr txBox="true"/>
          <p:nvPr/>
        </p:nvSpPr>
        <p:spPr>
          <a:xfrm rot="0">
            <a:off x="10367251" y="2242093"/>
            <a:ext cx="5153230" cy="5820377"/>
          </a:xfrm>
          <a:prstGeom prst="rect">
            <a:avLst/>
          </a:prstGeom>
        </p:spPr>
        <p:txBody>
          <a:bodyPr anchor="t" rtlCol="false" tIns="0" lIns="0" bIns="0" rIns="0">
            <a:spAutoFit/>
          </a:bodyPr>
          <a:lstStyle/>
          <a:p>
            <a:pPr algn="just" rtl="true">
              <a:lnSpc>
                <a:spcPts val="2911"/>
              </a:lnSpc>
            </a:pPr>
            <a:r>
              <a:rPr lang="ar-EG" sz="2079">
                <a:solidFill>
                  <a:srgbClr val="000000"/>
                </a:solidFill>
                <a:latin typeface="Retropix"/>
                <a:ea typeface="Retropix"/>
                <a:cs typeface="Retropix"/>
                <a:sym typeface="Retropix"/>
                <a:rtl val="true"/>
              </a:rPr>
              <a:t>قابلیت‌ها: شناسایی اشیا در سایزهای مختلف در تصویر با دقت نسبتا بالا، حتی در شرایط مختلف نور و پس‌زمینه.</a:t>
            </a:r>
          </a:p>
          <a:p>
            <a:pPr algn="just">
              <a:lnSpc>
                <a:spcPts val="2911"/>
              </a:lnSpc>
            </a:pPr>
          </a:p>
          <a:p>
            <a:pPr algn="just">
              <a:lnSpc>
                <a:spcPts val="2911"/>
              </a:lnSpc>
            </a:pPr>
          </a:p>
          <a:p>
            <a:pPr algn="just">
              <a:lnSpc>
                <a:spcPts val="2911"/>
              </a:lnSpc>
            </a:pPr>
            <a:r>
              <a:rPr lang="en-US" sz="2079">
                <a:solidFill>
                  <a:srgbClr val="000000"/>
                </a:solidFill>
                <a:latin typeface="Retropix"/>
                <a:ea typeface="Retropix"/>
                <a:cs typeface="Retropix"/>
                <a:sym typeface="Retropix"/>
              </a:rPr>
              <a:t>۲- </a:t>
            </a:r>
            <a:r>
              <a:rPr lang="ar-EG" sz="2079">
                <a:solidFill>
                  <a:srgbClr val="000000"/>
                </a:solidFill>
                <a:latin typeface="Retropix"/>
                <a:ea typeface="Retropix"/>
                <a:cs typeface="Retropix"/>
                <a:sym typeface="Retropix"/>
                <a:rtl val="true"/>
              </a:rPr>
              <a:t>نحوه کار</a:t>
            </a:r>
            <a:r>
              <a:rPr lang="en-US" sz="2079">
                <a:solidFill>
                  <a:srgbClr val="000000"/>
                </a:solidFill>
                <a:latin typeface="Retropix"/>
                <a:ea typeface="Retropix"/>
                <a:cs typeface="Retropix"/>
                <a:sym typeface="Retropix"/>
              </a:rPr>
              <a:t> YOLOv3 </a:t>
            </a:r>
            <a:r>
              <a:rPr lang="ar-EG" sz="2079">
                <a:solidFill>
                  <a:srgbClr val="000000"/>
                </a:solidFill>
                <a:latin typeface="Retropix"/>
                <a:ea typeface="Retropix"/>
                <a:cs typeface="Retropix"/>
                <a:sym typeface="Retropix"/>
                <a:rtl val="true"/>
              </a:rPr>
              <a:t>در</a:t>
            </a:r>
            <a:r>
              <a:rPr lang="en-US" sz="2079">
                <a:solidFill>
                  <a:srgbClr val="000000"/>
                </a:solidFill>
                <a:latin typeface="Retropix"/>
                <a:ea typeface="Retropix"/>
                <a:cs typeface="Retropix"/>
                <a:sym typeface="Retropix"/>
              </a:rPr>
              <a:t> PyTorch:</a:t>
            </a:r>
          </a:p>
          <a:p>
            <a:pPr algn="just">
              <a:lnSpc>
                <a:spcPts val="2911"/>
              </a:lnSpc>
            </a:pPr>
          </a:p>
          <a:p>
            <a:pPr algn="just">
              <a:lnSpc>
                <a:spcPts val="2911"/>
              </a:lnSpc>
            </a:pPr>
            <a:r>
              <a:rPr lang="ar-EG" sz="2079">
                <a:solidFill>
                  <a:srgbClr val="000000"/>
                </a:solidFill>
                <a:latin typeface="Retropix"/>
                <a:ea typeface="Retropix"/>
                <a:cs typeface="Retropix"/>
                <a:sym typeface="Retropix"/>
                <a:rtl val="true"/>
              </a:rPr>
              <a:t>مرحله اول: تصویر به مدل داده می‌شود</a:t>
            </a:r>
            <a:r>
              <a:rPr lang="en-US" sz="2079">
                <a:solidFill>
                  <a:srgbClr val="000000"/>
                </a:solidFill>
                <a:latin typeface="Retropix"/>
                <a:ea typeface="Retropix"/>
                <a:cs typeface="Retropix"/>
                <a:sym typeface="Retropix"/>
              </a:rPr>
              <a:t>. YOLOv3 </a:t>
            </a:r>
            <a:r>
              <a:rPr lang="ar-EG" sz="2079">
                <a:solidFill>
                  <a:srgbClr val="000000"/>
                </a:solidFill>
                <a:latin typeface="Retropix"/>
                <a:ea typeface="Retropix"/>
                <a:cs typeface="Retropix"/>
                <a:sym typeface="Retropix"/>
                <a:rtl val="true"/>
              </a:rPr>
              <a:t>به جای تقسیم تصویر به بخش‌های کوچک، کل تصویر را هم‌زمان پردازش می‌کند</a:t>
            </a:r>
            <a:r>
              <a:rPr lang="en-US" sz="2079">
                <a:solidFill>
                  <a:srgbClr val="000000"/>
                </a:solidFill>
                <a:latin typeface="Retropix"/>
                <a:ea typeface="Retropix"/>
                <a:cs typeface="Retropix"/>
                <a:sym typeface="Retropix"/>
              </a:rPr>
              <a:t>.</a:t>
            </a:r>
          </a:p>
          <a:p>
            <a:pPr algn="just">
              <a:lnSpc>
                <a:spcPts val="2911"/>
              </a:lnSpc>
            </a:pPr>
          </a:p>
          <a:p>
            <a:pPr algn="just">
              <a:lnSpc>
                <a:spcPts val="2911"/>
              </a:lnSpc>
            </a:pPr>
            <a:r>
              <a:rPr lang="ar-EG" sz="2079">
                <a:solidFill>
                  <a:srgbClr val="000000"/>
                </a:solidFill>
                <a:latin typeface="Retropix"/>
                <a:ea typeface="Retropix"/>
                <a:cs typeface="Retropix"/>
                <a:sym typeface="Retropix"/>
                <a:rtl val="true"/>
              </a:rPr>
              <a:t>مرحله دوم: مدل به بخش‌های مختلف تصویر</a:t>
            </a:r>
            <a:r>
              <a:rPr lang="en-US" sz="2079">
                <a:solidFill>
                  <a:srgbClr val="000000"/>
                </a:solidFill>
                <a:latin typeface="Retropix"/>
                <a:ea typeface="Retropix"/>
                <a:cs typeface="Retropix"/>
                <a:sym typeface="Retropix"/>
              </a:rPr>
              <a:t> (</a:t>
            </a:r>
            <a:r>
              <a:rPr lang="ar-EG" sz="2079">
                <a:solidFill>
                  <a:srgbClr val="000000"/>
                </a:solidFill>
                <a:latin typeface="Retropix"/>
                <a:ea typeface="Retropix"/>
                <a:cs typeface="Retropix"/>
                <a:sym typeface="Retropix"/>
                <a:rtl val="true"/>
              </a:rPr>
              <a:t>مثلا </a:t>
            </a:r>
            <a:r>
              <a:rPr lang="en-US" sz="2079">
                <a:solidFill>
                  <a:srgbClr val="000000"/>
                </a:solidFill>
                <a:latin typeface="Retropix"/>
                <a:ea typeface="Retropix"/>
                <a:cs typeface="Retropix"/>
                <a:sym typeface="Retropix"/>
              </a:rPr>
              <a:t>۱۳x۱۳، ۲۶x۲۶ </a:t>
            </a:r>
            <a:r>
              <a:rPr lang="ar-EG" sz="2079">
                <a:solidFill>
                  <a:srgbClr val="000000"/>
                </a:solidFill>
                <a:latin typeface="Retropix"/>
                <a:ea typeface="Retropix"/>
                <a:cs typeface="Retropix"/>
                <a:sym typeface="Retropix"/>
                <a:rtl val="true"/>
              </a:rPr>
              <a:t>و </a:t>
            </a:r>
            <a:r>
              <a:rPr lang="en-US" sz="2079">
                <a:solidFill>
                  <a:srgbClr val="000000"/>
                </a:solidFill>
                <a:latin typeface="Retropix"/>
                <a:ea typeface="Retropix"/>
                <a:cs typeface="Retropix"/>
                <a:sym typeface="Retropix"/>
              </a:rPr>
              <a:t>۵۲x۵۲) </a:t>
            </a:r>
            <a:r>
              <a:rPr lang="ar-EG" sz="2079">
                <a:solidFill>
                  <a:srgbClr val="000000"/>
                </a:solidFill>
                <a:latin typeface="Retropix"/>
                <a:ea typeface="Retropix"/>
                <a:cs typeface="Retropix"/>
                <a:sym typeface="Retropix"/>
                <a:rtl val="true"/>
              </a:rPr>
              <a:t>نگاه می‌کند تا بتواند اشیا را در سایزهای مختلف پیدا کند</a:t>
            </a:r>
            <a:r>
              <a:rPr lang="en-US" sz="2079">
                <a:solidFill>
                  <a:srgbClr val="000000"/>
                </a:solidFill>
                <a:latin typeface="Retropix"/>
                <a:ea typeface="Retropix"/>
                <a:cs typeface="Retropix"/>
                <a:sym typeface="Retropix"/>
              </a:rPr>
              <a:t>.</a:t>
            </a:r>
          </a:p>
          <a:p>
            <a:pPr algn="just" rtl="true">
              <a:lnSpc>
                <a:spcPts val="2911"/>
              </a:lnSpc>
            </a:pPr>
          </a:p>
          <a:p>
            <a:pPr algn="just" rtl="true">
              <a:lnSpc>
                <a:spcPts val="291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0">
            <a:off x="7555328" y="2216027"/>
            <a:ext cx="333483" cy="322569"/>
          </a:xfrm>
          <a:custGeom>
            <a:avLst/>
            <a:gdLst/>
            <a:ahLst/>
            <a:cxnLst/>
            <a:rect r="r" b="b" t="t" l="l"/>
            <a:pathLst>
              <a:path h="322569" w="333483">
                <a:moveTo>
                  <a:pt x="0" y="0"/>
                </a:moveTo>
                <a:lnTo>
                  <a:pt x="333483" y="0"/>
                </a:lnTo>
                <a:lnTo>
                  <a:pt x="333483" y="322569"/>
                </a:lnTo>
                <a:lnTo>
                  <a:pt x="0" y="322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9052698"/>
            <a:ext cx="18288000" cy="1234302"/>
            <a:chOff x="0" y="0"/>
            <a:chExt cx="4816593" cy="325084"/>
          </a:xfrm>
        </p:grpSpPr>
        <p:sp>
          <p:nvSpPr>
            <p:cNvPr name="Freeform 11" id="11"/>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2" id="12"/>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3" id="13"/>
          <p:cNvGrpSpPr/>
          <p:nvPr/>
        </p:nvGrpSpPr>
        <p:grpSpPr>
          <a:xfrm rot="0">
            <a:off x="237414" y="9267586"/>
            <a:ext cx="804526" cy="804526"/>
            <a:chOff x="0" y="0"/>
            <a:chExt cx="1072702" cy="1072702"/>
          </a:xfrm>
        </p:grpSpPr>
        <p:sp>
          <p:nvSpPr>
            <p:cNvPr name="Freeform 14" id="14"/>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6" id="16"/>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1" id="21"/>
          <p:cNvGrpSpPr/>
          <p:nvPr/>
        </p:nvGrpSpPr>
        <p:grpSpPr>
          <a:xfrm rot="0">
            <a:off x="15109868" y="9297158"/>
            <a:ext cx="2801811" cy="712035"/>
            <a:chOff x="0" y="0"/>
            <a:chExt cx="737925" cy="187532"/>
          </a:xfrm>
        </p:grpSpPr>
        <p:sp>
          <p:nvSpPr>
            <p:cNvPr name="Freeform 22" id="22"/>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3" id="23"/>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4" id="24"/>
          <p:cNvSpPr/>
          <p:nvPr/>
        </p:nvSpPr>
        <p:spPr>
          <a:xfrm flipH="false" flipV="false" rot="0">
            <a:off x="7919227" y="616000"/>
            <a:ext cx="484735" cy="825401"/>
          </a:xfrm>
          <a:custGeom>
            <a:avLst/>
            <a:gdLst/>
            <a:ahLst/>
            <a:cxnLst/>
            <a:rect r="r" b="b" t="t" l="l"/>
            <a:pathLst>
              <a:path h="825401" w="484735">
                <a:moveTo>
                  <a:pt x="0" y="0"/>
                </a:moveTo>
                <a:lnTo>
                  <a:pt x="484735" y="0"/>
                </a:lnTo>
                <a:lnTo>
                  <a:pt x="484735" y="825400"/>
                </a:lnTo>
                <a:lnTo>
                  <a:pt x="0" y="8254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5" id="25"/>
          <p:cNvSpPr txBox="true"/>
          <p:nvPr/>
        </p:nvSpPr>
        <p:spPr>
          <a:xfrm rot="0">
            <a:off x="1028700" y="18195"/>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6" id="26"/>
          <p:cNvSpPr txBox="true"/>
          <p:nvPr/>
        </p:nvSpPr>
        <p:spPr>
          <a:xfrm rot="0">
            <a:off x="10367251" y="2525780"/>
            <a:ext cx="5153230" cy="4011791"/>
          </a:xfrm>
          <a:prstGeom prst="rect">
            <a:avLst/>
          </a:prstGeom>
        </p:spPr>
        <p:txBody>
          <a:bodyPr anchor="t" rtlCol="false" tIns="0" lIns="0" bIns="0" rIns="0">
            <a:spAutoFit/>
          </a:bodyPr>
          <a:lstStyle/>
          <a:p>
            <a:pPr algn="just" rtl="true">
              <a:lnSpc>
                <a:spcPts val="2911"/>
              </a:lnSpc>
            </a:pPr>
            <a:r>
              <a:rPr lang="ar-EG" sz="2079">
                <a:solidFill>
                  <a:srgbClr val="000000"/>
                </a:solidFill>
                <a:latin typeface="Retropix"/>
                <a:ea typeface="Retropix"/>
                <a:cs typeface="Retropix"/>
                <a:sym typeface="Retropix"/>
                <a:rtl val="true"/>
              </a:rPr>
              <a:t>مرحله سوم: برای هر بخش، مدل تعدادی جعبه (</a:t>
            </a:r>
            <a:r>
              <a:rPr lang="en-US" sz="2079">
                <a:solidFill>
                  <a:srgbClr val="000000"/>
                </a:solidFill>
                <a:latin typeface="Retropix"/>
                <a:ea typeface="Retropix"/>
                <a:cs typeface="Retropix"/>
                <a:sym typeface="Retropix"/>
              </a:rPr>
              <a:t>Bounding Box</a:t>
            </a:r>
            <a:r>
              <a:rPr lang="ar-EG" sz="2079">
                <a:solidFill>
                  <a:srgbClr val="000000"/>
                </a:solidFill>
                <a:latin typeface="Retropix"/>
                <a:ea typeface="Retropix"/>
                <a:cs typeface="Retropix"/>
                <a:sym typeface="Retropix"/>
                <a:rtl val="true"/>
              </a:rPr>
              <a:t>) پیشنهاد می‌دهد که ممکن است محل اشیا باشند. هر جعبه شامل مختصات، نوع شی (مثل ماشین یا آدم) و میزان اطمینان مدل به شناسایی است.</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مرحله آخر: </a:t>
            </a:r>
            <a:r>
              <a:rPr lang="en-US" sz="2079">
                <a:solidFill>
                  <a:srgbClr val="000000"/>
                </a:solidFill>
                <a:latin typeface="Retropix"/>
                <a:ea typeface="Retropix"/>
                <a:cs typeface="Retropix"/>
                <a:sym typeface="Retropix"/>
              </a:rPr>
              <a:t>YOLOv3</a:t>
            </a:r>
            <a:r>
              <a:rPr lang="ar-EG" sz="2079">
                <a:solidFill>
                  <a:srgbClr val="000000"/>
                </a:solidFill>
                <a:latin typeface="Retropix"/>
                <a:ea typeface="Retropix"/>
                <a:cs typeface="Retropix"/>
                <a:sym typeface="Retropix"/>
                <a:rtl val="true"/>
              </a:rPr>
              <a:t> با حذف جعبه‌های تکراری، فقط جعبه‌های با احتمال بالا را نگه می‌دارد و مکان اشیا را در تصویر برمی‌گرداند.</a:t>
            </a:r>
          </a:p>
          <a:p>
            <a:pPr algn="just" rtl="true">
              <a:lnSpc>
                <a:spcPts val="2911"/>
              </a:lnSpc>
            </a:pPr>
          </a:p>
          <a:p>
            <a:pPr algn="just" rtl="true">
              <a:lnSpc>
                <a:spcPts val="291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0">
            <a:off x="7555328" y="2216027"/>
            <a:ext cx="333483" cy="322569"/>
          </a:xfrm>
          <a:custGeom>
            <a:avLst/>
            <a:gdLst/>
            <a:ahLst/>
            <a:cxnLst/>
            <a:rect r="r" b="b" t="t" l="l"/>
            <a:pathLst>
              <a:path h="322569" w="333483">
                <a:moveTo>
                  <a:pt x="0" y="0"/>
                </a:moveTo>
                <a:lnTo>
                  <a:pt x="333483" y="0"/>
                </a:lnTo>
                <a:lnTo>
                  <a:pt x="333483" y="322569"/>
                </a:lnTo>
                <a:lnTo>
                  <a:pt x="0" y="322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9052698"/>
            <a:ext cx="18288000" cy="1234302"/>
            <a:chOff x="0" y="0"/>
            <a:chExt cx="4816593" cy="325084"/>
          </a:xfrm>
        </p:grpSpPr>
        <p:sp>
          <p:nvSpPr>
            <p:cNvPr name="Freeform 11" id="11"/>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2" id="12"/>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3" id="13"/>
          <p:cNvGrpSpPr/>
          <p:nvPr/>
        </p:nvGrpSpPr>
        <p:grpSpPr>
          <a:xfrm rot="0">
            <a:off x="237414" y="9267586"/>
            <a:ext cx="804526" cy="804526"/>
            <a:chOff x="0" y="0"/>
            <a:chExt cx="1072702" cy="1072702"/>
          </a:xfrm>
        </p:grpSpPr>
        <p:sp>
          <p:nvSpPr>
            <p:cNvPr name="Freeform 14" id="14"/>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6" id="16"/>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1" id="21"/>
          <p:cNvGrpSpPr/>
          <p:nvPr/>
        </p:nvGrpSpPr>
        <p:grpSpPr>
          <a:xfrm rot="0">
            <a:off x="15109868" y="9297158"/>
            <a:ext cx="2801811" cy="712035"/>
            <a:chOff x="0" y="0"/>
            <a:chExt cx="737925" cy="187532"/>
          </a:xfrm>
        </p:grpSpPr>
        <p:sp>
          <p:nvSpPr>
            <p:cNvPr name="Freeform 22" id="22"/>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3" id="23"/>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4" id="24"/>
          <p:cNvSpPr/>
          <p:nvPr/>
        </p:nvSpPr>
        <p:spPr>
          <a:xfrm flipH="false" flipV="false" rot="0">
            <a:off x="7919227" y="616000"/>
            <a:ext cx="484735" cy="825401"/>
          </a:xfrm>
          <a:custGeom>
            <a:avLst/>
            <a:gdLst/>
            <a:ahLst/>
            <a:cxnLst/>
            <a:rect r="r" b="b" t="t" l="l"/>
            <a:pathLst>
              <a:path h="825401" w="484735">
                <a:moveTo>
                  <a:pt x="0" y="0"/>
                </a:moveTo>
                <a:lnTo>
                  <a:pt x="484735" y="0"/>
                </a:lnTo>
                <a:lnTo>
                  <a:pt x="484735" y="825400"/>
                </a:lnTo>
                <a:lnTo>
                  <a:pt x="0" y="8254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5" id="25"/>
          <p:cNvSpPr txBox="true"/>
          <p:nvPr/>
        </p:nvSpPr>
        <p:spPr>
          <a:xfrm rot="0">
            <a:off x="1028700" y="18195"/>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6" id="26"/>
          <p:cNvSpPr txBox="true"/>
          <p:nvPr/>
        </p:nvSpPr>
        <p:spPr>
          <a:xfrm rot="0">
            <a:off x="10367251" y="2525780"/>
            <a:ext cx="5153230" cy="2564921"/>
          </a:xfrm>
          <a:prstGeom prst="rect">
            <a:avLst/>
          </a:prstGeom>
        </p:spPr>
        <p:txBody>
          <a:bodyPr anchor="t" rtlCol="false" tIns="0" lIns="0" bIns="0" rIns="0">
            <a:spAutoFit/>
          </a:bodyPr>
          <a:lstStyle/>
          <a:p>
            <a:pPr algn="just" rtl="true">
              <a:lnSpc>
                <a:spcPts val="2911"/>
              </a:lnSpc>
            </a:pPr>
            <a:r>
              <a:rPr lang="ar-EG" sz="2079">
                <a:solidFill>
                  <a:srgbClr val="000000"/>
                </a:solidFill>
                <a:latin typeface="Retropix"/>
                <a:ea typeface="Retropix"/>
                <a:cs typeface="Retropix"/>
                <a:sym typeface="Retropix"/>
                <a:rtl val="true"/>
              </a:rPr>
              <a:t>در ادامه تابع '</a:t>
            </a:r>
            <a:r>
              <a:rPr lang="en-US" sz="2079">
                <a:solidFill>
                  <a:srgbClr val="000000"/>
                </a:solidFill>
                <a:latin typeface="Retropix"/>
                <a:ea typeface="Retropix"/>
                <a:cs typeface="Retropix"/>
                <a:sym typeface="Retropix"/>
              </a:rPr>
              <a:t>evaluate_model</a:t>
            </a:r>
            <a:r>
              <a:rPr lang="ar-EG" sz="2079">
                <a:solidFill>
                  <a:srgbClr val="000000"/>
                </a:solidFill>
                <a:latin typeface="Retropix"/>
                <a:ea typeface="Retropix"/>
                <a:cs typeface="Retropix"/>
                <a:sym typeface="Retropix"/>
                <a:rtl val="true"/>
              </a:rPr>
              <a:t>' را برای مشاده پیش بینی و ارزیای مدل در زمینه تشخیص پلاک نوشتیم.</a:t>
            </a:r>
          </a:p>
          <a:p>
            <a:pPr algn="just" rtl="true">
              <a:lnSpc>
                <a:spcPts val="2911"/>
              </a:lnSpc>
            </a:pPr>
          </a:p>
          <a:p>
            <a:pPr algn="just" rtl="true">
              <a:lnSpc>
                <a:spcPts val="2911"/>
              </a:lnSpc>
            </a:pPr>
          </a:p>
          <a:p>
            <a:pPr algn="just" rtl="true">
              <a:lnSpc>
                <a:spcPts val="2911"/>
              </a:lnSpc>
            </a:pPr>
          </a:p>
          <a:p>
            <a:pPr algn="just" rtl="true">
              <a:lnSpc>
                <a:spcPts val="291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0">
            <a:off x="7555328" y="2216027"/>
            <a:ext cx="333483" cy="322569"/>
          </a:xfrm>
          <a:custGeom>
            <a:avLst/>
            <a:gdLst/>
            <a:ahLst/>
            <a:cxnLst/>
            <a:rect r="r" b="b" t="t" l="l"/>
            <a:pathLst>
              <a:path h="322569" w="333483">
                <a:moveTo>
                  <a:pt x="0" y="0"/>
                </a:moveTo>
                <a:lnTo>
                  <a:pt x="333483" y="0"/>
                </a:lnTo>
                <a:lnTo>
                  <a:pt x="333483" y="322569"/>
                </a:lnTo>
                <a:lnTo>
                  <a:pt x="0" y="322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9052698"/>
            <a:ext cx="18288000" cy="1234302"/>
            <a:chOff x="0" y="0"/>
            <a:chExt cx="4816593" cy="325084"/>
          </a:xfrm>
        </p:grpSpPr>
        <p:sp>
          <p:nvSpPr>
            <p:cNvPr name="Freeform 11" id="11"/>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2" id="12"/>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3" id="13"/>
          <p:cNvGrpSpPr/>
          <p:nvPr/>
        </p:nvGrpSpPr>
        <p:grpSpPr>
          <a:xfrm rot="0">
            <a:off x="237414" y="9267586"/>
            <a:ext cx="804526" cy="804526"/>
            <a:chOff x="0" y="0"/>
            <a:chExt cx="1072702" cy="1072702"/>
          </a:xfrm>
        </p:grpSpPr>
        <p:sp>
          <p:nvSpPr>
            <p:cNvPr name="Freeform 14" id="14"/>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6" id="16"/>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1" id="21"/>
          <p:cNvGrpSpPr/>
          <p:nvPr/>
        </p:nvGrpSpPr>
        <p:grpSpPr>
          <a:xfrm rot="0">
            <a:off x="15109868" y="9297158"/>
            <a:ext cx="2801811" cy="712035"/>
            <a:chOff x="0" y="0"/>
            <a:chExt cx="737925" cy="187532"/>
          </a:xfrm>
        </p:grpSpPr>
        <p:sp>
          <p:nvSpPr>
            <p:cNvPr name="Freeform 22" id="22"/>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3" id="23"/>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4" id="24"/>
          <p:cNvSpPr/>
          <p:nvPr/>
        </p:nvSpPr>
        <p:spPr>
          <a:xfrm flipH="false" flipV="false" rot="0">
            <a:off x="7919227" y="616000"/>
            <a:ext cx="484735" cy="825401"/>
          </a:xfrm>
          <a:custGeom>
            <a:avLst/>
            <a:gdLst/>
            <a:ahLst/>
            <a:cxnLst/>
            <a:rect r="r" b="b" t="t" l="l"/>
            <a:pathLst>
              <a:path h="825401" w="484735">
                <a:moveTo>
                  <a:pt x="0" y="0"/>
                </a:moveTo>
                <a:lnTo>
                  <a:pt x="484735" y="0"/>
                </a:lnTo>
                <a:lnTo>
                  <a:pt x="484735" y="825400"/>
                </a:lnTo>
                <a:lnTo>
                  <a:pt x="0" y="8254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5" id="25"/>
          <p:cNvSpPr txBox="true"/>
          <p:nvPr/>
        </p:nvSpPr>
        <p:spPr>
          <a:xfrm rot="0">
            <a:off x="1028700" y="18195"/>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6" id="26"/>
          <p:cNvSpPr txBox="true"/>
          <p:nvPr/>
        </p:nvSpPr>
        <p:spPr>
          <a:xfrm rot="0">
            <a:off x="10367251" y="2525780"/>
            <a:ext cx="5153230" cy="3650073"/>
          </a:xfrm>
          <a:prstGeom prst="rect">
            <a:avLst/>
          </a:prstGeom>
        </p:spPr>
        <p:txBody>
          <a:bodyPr anchor="t" rtlCol="false" tIns="0" lIns="0" bIns="0" rIns="0">
            <a:spAutoFit/>
          </a:bodyPr>
          <a:lstStyle/>
          <a:p>
            <a:pPr algn="just" rtl="true">
              <a:lnSpc>
                <a:spcPts val="2911"/>
              </a:lnSpc>
            </a:pPr>
            <a:r>
              <a:rPr lang="ar-EG" sz="2079">
                <a:solidFill>
                  <a:srgbClr val="000000"/>
                </a:solidFill>
                <a:latin typeface="Retropix"/>
                <a:ea typeface="Retropix"/>
                <a:cs typeface="Retropix"/>
                <a:sym typeface="Retropix"/>
                <a:rtl val="true"/>
              </a:rPr>
              <a:t>·متاسفانه مدل پس از تست های متوالی و تغییرات مختلف و تلاش برای بهینه سازی و تغییر و تغییر در نحوه آموزش ، نمی تواند به درستی پلاک ها را تشخیص بدهد و دارای مشکل و خطا می باشد !</a:t>
            </a:r>
          </a:p>
          <a:p>
            <a:pPr algn="just" rtl="true">
              <a:lnSpc>
                <a:spcPts val="2911"/>
              </a:lnSpc>
            </a:pPr>
          </a:p>
          <a:p>
            <a:pPr algn="just" rtl="true">
              <a:lnSpc>
                <a:spcPts val="2911"/>
              </a:lnSpc>
            </a:pPr>
          </a:p>
          <a:p>
            <a:pPr algn="just" rtl="true">
              <a:lnSpc>
                <a:spcPts val="2911"/>
              </a:lnSpc>
            </a:pPr>
          </a:p>
          <a:p>
            <a:pPr algn="just" rtl="true">
              <a:lnSpc>
                <a:spcPts val="2911"/>
              </a:lnSpc>
            </a:pPr>
          </a:p>
          <a:p>
            <a:pPr algn="just" rtl="true">
              <a:lnSpc>
                <a:spcPts val="291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6736" y="-5817236"/>
            <a:ext cx="21921472" cy="21921472"/>
          </a:xfrm>
          <a:custGeom>
            <a:avLst/>
            <a:gdLst/>
            <a:ahLst/>
            <a:cxnLst/>
            <a:rect r="r" b="b" t="t" l="l"/>
            <a:pathLst>
              <a:path h="21921472" w="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36596" y="1839339"/>
            <a:ext cx="14235927" cy="6629441"/>
            <a:chOff x="0" y="0"/>
            <a:chExt cx="3749380" cy="1746026"/>
          </a:xfrm>
        </p:grpSpPr>
        <p:sp>
          <p:nvSpPr>
            <p:cNvPr name="Freeform 4" id="4"/>
            <p:cNvSpPr/>
            <p:nvPr/>
          </p:nvSpPr>
          <p:spPr>
            <a:xfrm flipH="false" flipV="false" rot="0">
              <a:off x="0" y="0"/>
              <a:ext cx="3749380" cy="1746026"/>
            </a:xfrm>
            <a:custGeom>
              <a:avLst/>
              <a:gdLst/>
              <a:ahLst/>
              <a:cxnLst/>
              <a:rect r="r" b="b" t="t" l="l"/>
              <a:pathLst>
                <a:path h="1746026" w="3749380">
                  <a:moveTo>
                    <a:pt x="0" y="0"/>
                  </a:moveTo>
                  <a:lnTo>
                    <a:pt x="3749380" y="0"/>
                  </a:lnTo>
                  <a:lnTo>
                    <a:pt x="3749380" y="1746026"/>
                  </a:lnTo>
                  <a:lnTo>
                    <a:pt x="0" y="1746026"/>
                  </a:lnTo>
                  <a:close/>
                </a:path>
              </a:pathLst>
            </a:custGeom>
            <a:solidFill>
              <a:srgbClr val="FEFF99"/>
            </a:solidFill>
            <a:ln w="95250" cap="sq">
              <a:solidFill>
                <a:srgbClr val="CCCCCC"/>
              </a:solidFill>
              <a:prstDash val="sysDot"/>
              <a:miter/>
            </a:ln>
          </p:spPr>
        </p:sp>
        <p:sp>
          <p:nvSpPr>
            <p:cNvPr name="TextBox 5" id="5"/>
            <p:cNvSpPr txBox="true"/>
            <p:nvPr/>
          </p:nvSpPr>
          <p:spPr>
            <a:xfrm>
              <a:off x="0" y="-38100"/>
              <a:ext cx="3749380" cy="1784126"/>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1301375" y="0"/>
            <a:ext cx="20890750" cy="795781"/>
            <a:chOff x="0" y="0"/>
            <a:chExt cx="27854334" cy="1061041"/>
          </a:xfrm>
        </p:grpSpPr>
        <p:grpSp>
          <p:nvGrpSpPr>
            <p:cNvPr name="Group 7" id="7"/>
            <p:cNvGrpSpPr/>
            <p:nvPr/>
          </p:nvGrpSpPr>
          <p:grpSpPr>
            <a:xfrm rot="0">
              <a:off x="0" y="0"/>
              <a:ext cx="27854334" cy="1061041"/>
              <a:chOff x="0" y="0"/>
              <a:chExt cx="5502091" cy="209588"/>
            </a:xfrm>
          </p:grpSpPr>
          <p:sp>
            <p:nvSpPr>
              <p:cNvPr name="Freeform 8" id="8"/>
              <p:cNvSpPr/>
              <p:nvPr/>
            </p:nvSpPr>
            <p:spPr>
              <a:xfrm flipH="false" flipV="false" rot="0">
                <a:off x="0" y="0"/>
                <a:ext cx="5502091" cy="209588"/>
              </a:xfrm>
              <a:custGeom>
                <a:avLst/>
                <a:gdLst/>
                <a:ahLst/>
                <a:cxnLst/>
                <a:rect r="r" b="b" t="t" l="l"/>
                <a:pathLst>
                  <a:path h="209588" w="5502091">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sp>
          <p:sp>
            <p:nvSpPr>
              <p:cNvPr name="TextBox 9" id="9"/>
              <p:cNvSpPr txBox="true"/>
              <p:nvPr/>
            </p:nvSpPr>
            <p:spPr>
              <a:xfrm>
                <a:off x="0" y="-47625"/>
                <a:ext cx="5502091" cy="257213"/>
              </a:xfrm>
              <a:prstGeom prst="rect">
                <a:avLst/>
              </a:prstGeom>
            </p:spPr>
            <p:txBody>
              <a:bodyPr anchor="ctr" rtlCol="false" tIns="254000" lIns="254000" bIns="254000" rIns="254000"/>
              <a:lstStyle/>
              <a:p>
                <a:pPr algn="l">
                  <a:lnSpc>
                    <a:spcPts val="3499"/>
                  </a:lnSpc>
                </a:pPr>
              </a:p>
            </p:txBody>
          </p:sp>
        </p:grpSp>
        <p:sp>
          <p:nvSpPr>
            <p:cNvPr name="TextBox 10" id="10"/>
            <p:cNvSpPr txBox="true"/>
            <p:nvPr/>
          </p:nvSpPr>
          <p:spPr>
            <a:xfrm rot="0">
              <a:off x="439275" y="269112"/>
              <a:ext cx="26975784"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ea typeface="Retropix"/>
                  <a:cs typeface="Retropix"/>
                  <a:sym typeface="Retropix"/>
                </a:rPr>
                <a:t>NLP • NLP • NLP • NLP • NLP • NLP •NLP • NLP • NLP • NLP • NLP • NLP •NLP • NLP • NLP • NLP • NLP • NLP •NLP • NLP • NLP • NLP • NLP • NLP •</a:t>
              </a:r>
            </a:p>
          </p:txBody>
        </p:sp>
      </p:grpSp>
      <p:grpSp>
        <p:nvGrpSpPr>
          <p:cNvPr name="Group 11" id="11"/>
          <p:cNvGrpSpPr/>
          <p:nvPr/>
        </p:nvGrpSpPr>
        <p:grpSpPr>
          <a:xfrm rot="0">
            <a:off x="-1301375" y="9491219"/>
            <a:ext cx="20890750" cy="795781"/>
            <a:chOff x="0" y="0"/>
            <a:chExt cx="27854334" cy="1061041"/>
          </a:xfrm>
        </p:grpSpPr>
        <p:grpSp>
          <p:nvGrpSpPr>
            <p:cNvPr name="Group 12" id="12"/>
            <p:cNvGrpSpPr/>
            <p:nvPr/>
          </p:nvGrpSpPr>
          <p:grpSpPr>
            <a:xfrm rot="0">
              <a:off x="0" y="0"/>
              <a:ext cx="27854334" cy="1061041"/>
              <a:chOff x="0" y="0"/>
              <a:chExt cx="5502091" cy="209588"/>
            </a:xfrm>
          </p:grpSpPr>
          <p:sp>
            <p:nvSpPr>
              <p:cNvPr name="Freeform 13" id="13"/>
              <p:cNvSpPr/>
              <p:nvPr/>
            </p:nvSpPr>
            <p:spPr>
              <a:xfrm flipH="false" flipV="false" rot="0">
                <a:off x="0" y="0"/>
                <a:ext cx="5502091" cy="209588"/>
              </a:xfrm>
              <a:custGeom>
                <a:avLst/>
                <a:gdLst/>
                <a:ahLst/>
                <a:cxnLst/>
                <a:rect r="r" b="b" t="t" l="l"/>
                <a:pathLst>
                  <a:path h="209588" w="5502091">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sp>
          <p:sp>
            <p:nvSpPr>
              <p:cNvPr name="TextBox 14" id="14"/>
              <p:cNvSpPr txBox="true"/>
              <p:nvPr/>
            </p:nvSpPr>
            <p:spPr>
              <a:xfrm>
                <a:off x="0" y="-47625"/>
                <a:ext cx="5502091" cy="257213"/>
              </a:xfrm>
              <a:prstGeom prst="rect">
                <a:avLst/>
              </a:prstGeom>
            </p:spPr>
            <p:txBody>
              <a:bodyPr anchor="ctr" rtlCol="false" tIns="254000" lIns="254000" bIns="254000" rIns="254000"/>
              <a:lstStyle/>
              <a:p>
                <a:pPr algn="l">
                  <a:lnSpc>
                    <a:spcPts val="3499"/>
                  </a:lnSpc>
                </a:pPr>
              </a:p>
            </p:txBody>
          </p:sp>
        </p:grpSp>
        <p:sp>
          <p:nvSpPr>
            <p:cNvPr name="TextBox 15" id="15"/>
            <p:cNvSpPr txBox="true"/>
            <p:nvPr/>
          </p:nvSpPr>
          <p:spPr>
            <a:xfrm rot="0">
              <a:off x="439275" y="269112"/>
              <a:ext cx="26975784"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ea typeface="Retropix"/>
                  <a:cs typeface="Retropix"/>
                  <a:sym typeface="Retropix"/>
                </a:rPr>
                <a:t>NLP • NLP • NLP • NLP • NLP • NLP •NLP • NLP • NLP • NLP • NLP • NLP •NLP • NLP • NLP • NLP • NLP • NLP •NLP • NLP • NLP • NLP • NLP • NLP •</a:t>
              </a:r>
            </a:p>
          </p:txBody>
        </p:sp>
      </p:grpSp>
      <p:grpSp>
        <p:nvGrpSpPr>
          <p:cNvPr name="Group 16" id="16"/>
          <p:cNvGrpSpPr/>
          <p:nvPr/>
        </p:nvGrpSpPr>
        <p:grpSpPr>
          <a:xfrm rot="0">
            <a:off x="807747" y="7165798"/>
            <a:ext cx="2801811" cy="712035"/>
            <a:chOff x="0" y="0"/>
            <a:chExt cx="737925" cy="187532"/>
          </a:xfrm>
        </p:grpSpPr>
        <p:sp>
          <p:nvSpPr>
            <p:cNvPr name="Freeform 17" id="17"/>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18" id="18"/>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4" action="ppaction://hlinksldjump"/>
                </a:rPr>
                <a:t>Back to Agenda Page</a:t>
              </a:r>
            </a:p>
          </p:txBody>
        </p:sp>
      </p:grpSp>
      <p:grpSp>
        <p:nvGrpSpPr>
          <p:cNvPr name="Group 19" id="19"/>
          <p:cNvGrpSpPr/>
          <p:nvPr/>
        </p:nvGrpSpPr>
        <p:grpSpPr>
          <a:xfrm rot="0">
            <a:off x="15600318" y="4759728"/>
            <a:ext cx="1658982" cy="4147456"/>
            <a:chOff x="0" y="0"/>
            <a:chExt cx="2211976" cy="5529941"/>
          </a:xfrm>
        </p:grpSpPr>
        <p:sp>
          <p:nvSpPr>
            <p:cNvPr name="Freeform 20" id="20"/>
            <p:cNvSpPr/>
            <p:nvPr/>
          </p:nvSpPr>
          <p:spPr>
            <a:xfrm flipH="false" flipV="false" rot="0">
              <a:off x="0" y="0"/>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105988" y="0"/>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0" y="2211976"/>
              <a:ext cx="1105988" cy="1105988"/>
            </a:xfrm>
            <a:custGeom>
              <a:avLst/>
              <a:gdLst/>
              <a:ahLst/>
              <a:cxnLst/>
              <a:rect r="r" b="b" t="t" l="l"/>
              <a:pathLst>
                <a:path h="1105988" w="1105988">
                  <a:moveTo>
                    <a:pt x="0" y="0"/>
                  </a:moveTo>
                  <a:lnTo>
                    <a:pt x="1105988" y="0"/>
                  </a:lnTo>
                  <a:lnTo>
                    <a:pt x="1105988" y="1105989"/>
                  </a:lnTo>
                  <a:lnTo>
                    <a:pt x="0" y="11059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1105988" y="2211976"/>
              <a:ext cx="1105988" cy="1105988"/>
            </a:xfrm>
            <a:custGeom>
              <a:avLst/>
              <a:gdLst/>
              <a:ahLst/>
              <a:cxnLst/>
              <a:rect r="r" b="b" t="t" l="l"/>
              <a:pathLst>
                <a:path h="1105988" w="1105988">
                  <a:moveTo>
                    <a:pt x="0" y="0"/>
                  </a:moveTo>
                  <a:lnTo>
                    <a:pt x="1105988" y="0"/>
                  </a:lnTo>
                  <a:lnTo>
                    <a:pt x="1105988" y="1105989"/>
                  </a:lnTo>
                  <a:lnTo>
                    <a:pt x="0" y="11059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0" y="1105988"/>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5" id="25"/>
            <p:cNvSpPr/>
            <p:nvPr/>
          </p:nvSpPr>
          <p:spPr>
            <a:xfrm flipH="false" flipV="false" rot="0">
              <a:off x="1105988" y="1105988"/>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6" id="26"/>
            <p:cNvSpPr/>
            <p:nvPr/>
          </p:nvSpPr>
          <p:spPr>
            <a:xfrm flipH="false" flipV="false" rot="0">
              <a:off x="0" y="3317965"/>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7" id="27"/>
            <p:cNvSpPr/>
            <p:nvPr/>
          </p:nvSpPr>
          <p:spPr>
            <a:xfrm flipH="false" flipV="false" rot="0">
              <a:off x="1105988" y="3317965"/>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8" id="28"/>
            <p:cNvSpPr/>
            <p:nvPr/>
          </p:nvSpPr>
          <p:spPr>
            <a:xfrm flipH="false" flipV="false" rot="0">
              <a:off x="0" y="4423953"/>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9" id="29"/>
            <p:cNvSpPr/>
            <p:nvPr/>
          </p:nvSpPr>
          <p:spPr>
            <a:xfrm flipH="false" flipV="false" rot="0">
              <a:off x="1105988" y="4423953"/>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0" id="30"/>
            <p:cNvSpPr/>
            <p:nvPr/>
          </p:nvSpPr>
          <p:spPr>
            <a:xfrm flipH="false" flipV="false" rot="0">
              <a:off x="1284474" y="4613333"/>
              <a:ext cx="749016" cy="727227"/>
            </a:xfrm>
            <a:custGeom>
              <a:avLst/>
              <a:gdLst/>
              <a:ahLst/>
              <a:cxnLst/>
              <a:rect r="r" b="b" t="t" l="l"/>
              <a:pathLst>
                <a:path h="727227" w="749016">
                  <a:moveTo>
                    <a:pt x="0" y="0"/>
                  </a:moveTo>
                  <a:lnTo>
                    <a:pt x="749016" y="0"/>
                  </a:lnTo>
                  <a:lnTo>
                    <a:pt x="749016" y="727227"/>
                  </a:lnTo>
                  <a:lnTo>
                    <a:pt x="0" y="72722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sp>
        <p:nvSpPr>
          <p:cNvPr name="Freeform 31" id="31"/>
          <p:cNvSpPr/>
          <p:nvPr/>
        </p:nvSpPr>
        <p:spPr>
          <a:xfrm flipH="false" flipV="false" rot="3207690">
            <a:off x="6778520" y="8056080"/>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32" id="32"/>
          <p:cNvSpPr/>
          <p:nvPr/>
        </p:nvSpPr>
        <p:spPr>
          <a:xfrm flipH="false" flipV="false" rot="0">
            <a:off x="15235587" y="4383955"/>
            <a:ext cx="635693" cy="654740"/>
          </a:xfrm>
          <a:custGeom>
            <a:avLst/>
            <a:gdLst/>
            <a:ahLst/>
            <a:cxnLst/>
            <a:rect r="r" b="b" t="t" l="l"/>
            <a:pathLst>
              <a:path h="654740" w="635693">
                <a:moveTo>
                  <a:pt x="0" y="0"/>
                </a:moveTo>
                <a:lnTo>
                  <a:pt x="635692" y="0"/>
                </a:lnTo>
                <a:lnTo>
                  <a:pt x="635692" y="654740"/>
                </a:lnTo>
                <a:lnTo>
                  <a:pt x="0" y="65474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33" id="33"/>
          <p:cNvSpPr/>
          <p:nvPr/>
        </p:nvSpPr>
        <p:spPr>
          <a:xfrm flipH="false" flipV="false" rot="0">
            <a:off x="2474728" y="2252104"/>
            <a:ext cx="798979" cy="798979"/>
          </a:xfrm>
          <a:custGeom>
            <a:avLst/>
            <a:gdLst/>
            <a:ahLst/>
            <a:cxnLst/>
            <a:rect r="r" b="b" t="t" l="l"/>
            <a:pathLst>
              <a:path h="798979" w="798979">
                <a:moveTo>
                  <a:pt x="0" y="0"/>
                </a:moveTo>
                <a:lnTo>
                  <a:pt x="798979" y="0"/>
                </a:lnTo>
                <a:lnTo>
                  <a:pt x="798979" y="798979"/>
                </a:lnTo>
                <a:lnTo>
                  <a:pt x="0" y="79897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4" id="34"/>
          <p:cNvSpPr/>
          <p:nvPr/>
        </p:nvSpPr>
        <p:spPr>
          <a:xfrm flipH="false" flipV="false" rot="0">
            <a:off x="13344126" y="2353235"/>
            <a:ext cx="2527153" cy="473267"/>
          </a:xfrm>
          <a:custGeom>
            <a:avLst/>
            <a:gdLst/>
            <a:ahLst/>
            <a:cxnLst/>
            <a:rect r="r" b="b" t="t" l="l"/>
            <a:pathLst>
              <a:path h="473267" w="2527153">
                <a:moveTo>
                  <a:pt x="0" y="0"/>
                </a:moveTo>
                <a:lnTo>
                  <a:pt x="2527153" y="0"/>
                </a:lnTo>
                <a:lnTo>
                  <a:pt x="2527153" y="473266"/>
                </a:lnTo>
                <a:lnTo>
                  <a:pt x="0" y="473266"/>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TextBox 35" id="35"/>
          <p:cNvSpPr txBox="true"/>
          <p:nvPr/>
        </p:nvSpPr>
        <p:spPr>
          <a:xfrm rot="0">
            <a:off x="3653903" y="4475562"/>
            <a:ext cx="10980194" cy="1347471"/>
          </a:xfrm>
          <a:prstGeom prst="rect">
            <a:avLst/>
          </a:prstGeom>
        </p:spPr>
        <p:txBody>
          <a:bodyPr anchor="t" rtlCol="false" tIns="0" lIns="0" bIns="0" rIns="0">
            <a:spAutoFit/>
          </a:bodyPr>
          <a:lstStyle/>
          <a:p>
            <a:pPr algn="ctr" rtl="true">
              <a:lnSpc>
                <a:spcPts val="8800"/>
              </a:lnSpc>
            </a:pPr>
            <a:r>
              <a:rPr lang="ar-EG" sz="8800">
                <a:solidFill>
                  <a:srgbClr val="000000"/>
                </a:solidFill>
                <a:latin typeface="Retropix"/>
                <a:ea typeface="Retropix"/>
                <a:cs typeface="Retropix"/>
                <a:sym typeface="Retropix"/>
                <a:rtl val="true"/>
              </a:rPr>
              <a:t>تحلیل احساس نظرات</a:t>
            </a:r>
          </a:p>
        </p:txBody>
      </p:sp>
      <p:sp>
        <p:nvSpPr>
          <p:cNvPr name="TextBox 36" id="36"/>
          <p:cNvSpPr txBox="true"/>
          <p:nvPr/>
        </p:nvSpPr>
        <p:spPr>
          <a:xfrm rot="0">
            <a:off x="5053157" y="5905500"/>
            <a:ext cx="8240907" cy="741056"/>
          </a:xfrm>
          <a:prstGeom prst="rect">
            <a:avLst/>
          </a:prstGeom>
        </p:spPr>
        <p:txBody>
          <a:bodyPr anchor="t" rtlCol="false" tIns="0" lIns="0" bIns="0" rIns="0">
            <a:spAutoFit/>
          </a:bodyPr>
          <a:lstStyle/>
          <a:p>
            <a:pPr algn="ctr">
              <a:lnSpc>
                <a:spcPts val="4800"/>
              </a:lnSpc>
            </a:pPr>
            <a:r>
              <a:rPr lang="en-US" sz="4800">
                <a:solidFill>
                  <a:srgbClr val="000000"/>
                </a:solidFill>
                <a:latin typeface="Retropix"/>
                <a:ea typeface="Retropix"/>
                <a:cs typeface="Retropix"/>
                <a:sym typeface="Retropix"/>
              </a:rPr>
              <a:t>NLP</a:t>
            </a:r>
          </a:p>
        </p:txBody>
      </p:sp>
      <p:sp>
        <p:nvSpPr>
          <p:cNvPr name="Freeform 37" id="37"/>
          <p:cNvSpPr/>
          <p:nvPr/>
        </p:nvSpPr>
        <p:spPr>
          <a:xfrm flipH="false" flipV="false" rot="0">
            <a:off x="8656620" y="7032772"/>
            <a:ext cx="974761" cy="1238149"/>
          </a:xfrm>
          <a:custGeom>
            <a:avLst/>
            <a:gdLst/>
            <a:ahLst/>
            <a:cxnLst/>
            <a:rect r="r" b="b" t="t" l="l"/>
            <a:pathLst>
              <a:path h="1238149" w="974761">
                <a:moveTo>
                  <a:pt x="0" y="0"/>
                </a:moveTo>
                <a:lnTo>
                  <a:pt x="974760" y="0"/>
                </a:lnTo>
                <a:lnTo>
                  <a:pt x="974760" y="1238149"/>
                </a:lnTo>
                <a:lnTo>
                  <a:pt x="0" y="1238149"/>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8" id="28"/>
          <p:cNvSpPr/>
          <p:nvPr/>
        </p:nvSpPr>
        <p:spPr>
          <a:xfrm flipH="false" flipV="false" rot="0">
            <a:off x="7112963" y="3094393"/>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9" id="29"/>
          <p:cNvSpPr/>
          <p:nvPr/>
        </p:nvSpPr>
        <p:spPr>
          <a:xfrm flipH="false" flipV="false" rot="0">
            <a:off x="15862157" y="2563851"/>
            <a:ext cx="360375" cy="360375"/>
          </a:xfrm>
          <a:custGeom>
            <a:avLst/>
            <a:gdLst/>
            <a:ahLst/>
            <a:cxnLst/>
            <a:rect r="r" b="b" t="t" l="l"/>
            <a:pathLst>
              <a:path h="360375" w="360375">
                <a:moveTo>
                  <a:pt x="0" y="0"/>
                </a:moveTo>
                <a:lnTo>
                  <a:pt x="360375" y="0"/>
                </a:lnTo>
                <a:lnTo>
                  <a:pt x="360375" y="360375"/>
                </a:lnTo>
                <a:lnTo>
                  <a:pt x="0" y="36037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0" id="30"/>
          <p:cNvSpPr txBox="true"/>
          <p:nvPr/>
        </p:nvSpPr>
        <p:spPr>
          <a:xfrm rot="0">
            <a:off x="10103117" y="2497176"/>
            <a:ext cx="5376698" cy="915035"/>
          </a:xfrm>
          <a:prstGeom prst="rect">
            <a:avLst/>
          </a:prstGeom>
        </p:spPr>
        <p:txBody>
          <a:bodyPr anchor="t" rtlCol="false" tIns="0" lIns="0" bIns="0" rIns="0">
            <a:spAutoFit/>
          </a:bodyPr>
          <a:lstStyle/>
          <a:p>
            <a:pPr algn="r" rtl="true">
              <a:lnSpc>
                <a:spcPts val="3639"/>
              </a:lnSpc>
            </a:pPr>
            <a:r>
              <a:rPr lang="ar-EG" sz="2599">
                <a:solidFill>
                  <a:srgbClr val="000000"/>
                </a:solidFill>
                <a:latin typeface="Public Sans"/>
                <a:ea typeface="Public Sans"/>
                <a:cs typeface="Public Sans"/>
                <a:sym typeface="Public Sans"/>
                <a:rtl val="true"/>
              </a:rPr>
              <a:t>برای این بخش داشبورد طراحی کردیم</a:t>
            </a:r>
          </a:p>
          <a:p>
            <a:pPr algn="r" rtl="true">
              <a:lnSpc>
                <a:spcPts val="3639"/>
              </a:lnSpc>
            </a:pPr>
            <a:r>
              <a:rPr lang="ar-EG" sz="2599">
                <a:solidFill>
                  <a:srgbClr val="000000"/>
                </a:solidFill>
                <a:latin typeface="Public Sans"/>
                <a:ea typeface="Public Sans"/>
                <a:cs typeface="Public Sans"/>
                <a:sym typeface="Public Sans"/>
                <a:rtl val="true"/>
              </a:rPr>
              <a:t>  </a:t>
            </a:r>
          </a:p>
        </p:txBody>
      </p:sp>
      <p:sp>
        <p:nvSpPr>
          <p:cNvPr name="TextBox 31" id="31"/>
          <p:cNvSpPr txBox="true"/>
          <p:nvPr/>
        </p:nvSpPr>
        <p:spPr>
          <a:xfrm rot="0">
            <a:off x="1028700" y="487784"/>
            <a:ext cx="6326630" cy="2472054"/>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اول </a:t>
            </a:r>
          </a:p>
          <a:p>
            <a:pPr algn="just" rtl="true">
              <a:lnSpc>
                <a:spcPts val="4340"/>
              </a:lnSpc>
            </a:pPr>
            <a:r>
              <a:rPr lang="ar-EG" sz="3100">
                <a:solidFill>
                  <a:srgbClr val="FFFFFF"/>
                </a:solidFill>
                <a:latin typeface="Retropix"/>
                <a:ea typeface="Retropix"/>
                <a:cs typeface="Retropix"/>
                <a:sym typeface="Retropix"/>
                <a:rtl val="true"/>
              </a:rPr>
              <a:t>تجزیه و تحلیل اولیه از داده‌ها</a:t>
            </a:r>
          </a:p>
        </p:txBody>
      </p:sp>
      <p:sp>
        <p:nvSpPr>
          <p:cNvPr name="Freeform 32" id="32"/>
          <p:cNvSpPr/>
          <p:nvPr/>
        </p:nvSpPr>
        <p:spPr>
          <a:xfrm flipH="false" flipV="false" rot="0">
            <a:off x="12548629" y="5915668"/>
            <a:ext cx="1095273" cy="1067393"/>
          </a:xfrm>
          <a:custGeom>
            <a:avLst/>
            <a:gdLst/>
            <a:ahLst/>
            <a:cxnLst/>
            <a:rect r="r" b="b" t="t" l="l"/>
            <a:pathLst>
              <a:path h="1067393" w="1095273">
                <a:moveTo>
                  <a:pt x="0" y="0"/>
                </a:moveTo>
                <a:lnTo>
                  <a:pt x="1095273" y="0"/>
                </a:lnTo>
                <a:lnTo>
                  <a:pt x="1095273" y="1067393"/>
                </a:lnTo>
                <a:lnTo>
                  <a:pt x="0" y="1067393"/>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3" id="33"/>
          <p:cNvSpPr/>
          <p:nvPr/>
        </p:nvSpPr>
        <p:spPr>
          <a:xfrm flipH="false" flipV="false" rot="0">
            <a:off x="12560425" y="6197573"/>
            <a:ext cx="1185983" cy="215633"/>
          </a:xfrm>
          <a:custGeom>
            <a:avLst/>
            <a:gdLst/>
            <a:ahLst/>
            <a:cxnLst/>
            <a:rect r="r" b="b" t="t" l="l"/>
            <a:pathLst>
              <a:path h="215633" w="1185983">
                <a:moveTo>
                  <a:pt x="0" y="0"/>
                </a:moveTo>
                <a:lnTo>
                  <a:pt x="1185982" y="0"/>
                </a:lnTo>
                <a:lnTo>
                  <a:pt x="1185982" y="215633"/>
                </a:lnTo>
                <a:lnTo>
                  <a:pt x="0" y="215633"/>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7112963" y="3094393"/>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7" id="27"/>
          <p:cNvSpPr/>
          <p:nvPr/>
        </p:nvSpPr>
        <p:spPr>
          <a:xfrm flipH="false" flipV="false" rot="0">
            <a:off x="15862157" y="2563851"/>
            <a:ext cx="360375" cy="360375"/>
          </a:xfrm>
          <a:custGeom>
            <a:avLst/>
            <a:gdLst/>
            <a:ahLst/>
            <a:cxnLst/>
            <a:rect r="r" b="b" t="t" l="l"/>
            <a:pathLst>
              <a:path h="360375" w="360375">
                <a:moveTo>
                  <a:pt x="0" y="0"/>
                </a:moveTo>
                <a:lnTo>
                  <a:pt x="360375" y="0"/>
                </a:lnTo>
                <a:lnTo>
                  <a:pt x="360375" y="360375"/>
                </a:lnTo>
                <a:lnTo>
                  <a:pt x="0" y="36037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دوم </a:t>
            </a:r>
          </a:p>
          <a:p>
            <a:pPr algn="just" rtl="true">
              <a:lnSpc>
                <a:spcPts val="4340"/>
              </a:lnSpc>
            </a:pPr>
            <a:r>
              <a:rPr lang="ar-EG" sz="3100">
                <a:solidFill>
                  <a:srgbClr val="FFFFFF"/>
                </a:solidFill>
                <a:latin typeface="Retropix"/>
                <a:ea typeface="Retropix"/>
                <a:cs typeface="Retropix"/>
                <a:sym typeface="Retropix"/>
                <a:rtl val="true"/>
              </a:rPr>
              <a:t>میزان رضایت از یک جنبه‌ی مشخص</a:t>
            </a:r>
          </a:p>
          <a:p>
            <a:pPr algn="just" rtl="true">
              <a:lnSpc>
                <a:spcPts val="4340"/>
              </a:lnSpc>
            </a:pPr>
          </a:p>
        </p:txBody>
      </p:sp>
      <p:sp>
        <p:nvSpPr>
          <p:cNvPr name="TextBox 29" id="29"/>
          <p:cNvSpPr txBox="true"/>
          <p:nvPr/>
        </p:nvSpPr>
        <p:spPr>
          <a:xfrm rot="0">
            <a:off x="10119022" y="2505657"/>
            <a:ext cx="5649688" cy="2028190"/>
          </a:xfrm>
          <a:prstGeom prst="rect">
            <a:avLst/>
          </a:prstGeom>
        </p:spPr>
        <p:txBody>
          <a:bodyPr anchor="t" rtlCol="false" tIns="0" lIns="0" bIns="0" rIns="0">
            <a:spAutoFit/>
          </a:bodyPr>
          <a:lstStyle/>
          <a:p>
            <a:pPr algn="r" rtl="true">
              <a:lnSpc>
                <a:spcPts val="2659"/>
              </a:lnSpc>
            </a:pPr>
            <a:r>
              <a:rPr lang="ar-EG" sz="1899">
                <a:solidFill>
                  <a:srgbClr val="000000"/>
                </a:solidFill>
                <a:latin typeface="Retropix"/>
                <a:ea typeface="Retropix"/>
                <a:cs typeface="Retropix"/>
                <a:sym typeface="Retropix"/>
                <a:rtl val="true"/>
              </a:rPr>
              <a:t>در این بخش نیاز است ابتدا به‌ازای هر دو کلمه، کلمات مشابه آن‌ها را توسط این روش پیدا کرده، سپس نظراتی که در آن‌ها حداقل یکی از این کلمات ظاهر شده بود را جدا کرده و در نهایت طبق این داده‌ی فیلترشده، میانگین امتیاز هر کالا را محاسبه و گزارش کنید.</a:t>
            </a:r>
          </a:p>
          <a:p>
            <a:pPr algn="ctr" rtl="true">
              <a:lnSpc>
                <a:spcPts val="2659"/>
              </a:lnSpc>
            </a:pPr>
          </a:p>
        </p:txBody>
      </p:sp>
      <p:sp>
        <p:nvSpPr>
          <p:cNvPr name="TextBox 30" id="30"/>
          <p:cNvSpPr txBox="true"/>
          <p:nvPr/>
        </p:nvSpPr>
        <p:spPr>
          <a:xfrm rot="0">
            <a:off x="10212470" y="4498338"/>
            <a:ext cx="5649688" cy="1361440"/>
          </a:xfrm>
          <a:prstGeom prst="rect">
            <a:avLst/>
          </a:prstGeom>
        </p:spPr>
        <p:txBody>
          <a:bodyPr anchor="t" rtlCol="false" tIns="0" lIns="0" bIns="0" rIns="0">
            <a:spAutoFit/>
          </a:bodyPr>
          <a:lstStyle/>
          <a:p>
            <a:pPr algn="r" rtl="true">
              <a:lnSpc>
                <a:spcPts val="2659"/>
              </a:lnSpc>
            </a:pPr>
            <a:r>
              <a:rPr lang="ar-EG" sz="1899">
                <a:solidFill>
                  <a:srgbClr val="000000"/>
                </a:solidFill>
                <a:latin typeface="Retropix"/>
                <a:ea typeface="Retropix"/>
                <a:cs typeface="Retropix"/>
                <a:sym typeface="Retropix"/>
                <a:rtl val="true"/>
              </a:rPr>
              <a:t>در ابتدا ستون </a:t>
            </a:r>
            <a:r>
              <a:rPr lang="en-US" sz="1899">
                <a:solidFill>
                  <a:srgbClr val="000000"/>
                </a:solidFill>
                <a:latin typeface="Retropix"/>
                <a:ea typeface="Retropix"/>
                <a:cs typeface="Retropix"/>
                <a:sym typeface="Retropix"/>
              </a:rPr>
              <a:t>review text</a:t>
            </a:r>
            <a:r>
              <a:rPr lang="ar-EG" sz="1899">
                <a:solidFill>
                  <a:srgbClr val="000000"/>
                </a:solidFill>
                <a:latin typeface="Retropix"/>
                <a:ea typeface="Retropix"/>
                <a:cs typeface="Retropix"/>
                <a:sym typeface="Retropix"/>
                <a:rtl val="true"/>
              </a:rPr>
              <a:t> خود را تمیز میکنیم. اول همه کاراکتر های خود را به </a:t>
            </a:r>
            <a:r>
              <a:rPr lang="en-US" sz="1899">
                <a:solidFill>
                  <a:srgbClr val="000000"/>
                </a:solidFill>
                <a:latin typeface="Retropix"/>
                <a:ea typeface="Retropix"/>
                <a:cs typeface="Retropix"/>
                <a:sym typeface="Retropix"/>
              </a:rPr>
              <a:t>lower case</a:t>
            </a:r>
            <a:r>
              <a:rPr lang="ar-EG" sz="1899">
                <a:solidFill>
                  <a:srgbClr val="000000"/>
                </a:solidFill>
                <a:latin typeface="Retropix"/>
                <a:ea typeface="Retropix"/>
                <a:cs typeface="Retropix"/>
                <a:sym typeface="Retropix"/>
                <a:rtl val="true"/>
              </a:rPr>
              <a:t> تبدیل میکنیم و سپس کاراکترهایی که کلمه نیستند مثل عدد و حرف و ویرگول و ... را حذف میکنیم.</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15862157" y="2563851"/>
            <a:ext cx="360375" cy="360375"/>
          </a:xfrm>
          <a:custGeom>
            <a:avLst/>
            <a:gdLst/>
            <a:ahLst/>
            <a:cxnLst/>
            <a:rect r="r" b="b" t="t" l="l"/>
            <a:pathLst>
              <a:path h="360375" w="360375">
                <a:moveTo>
                  <a:pt x="0" y="0"/>
                </a:moveTo>
                <a:lnTo>
                  <a:pt x="360375" y="0"/>
                </a:lnTo>
                <a:lnTo>
                  <a:pt x="360375" y="360375"/>
                </a:lnTo>
                <a:lnTo>
                  <a:pt x="0" y="36037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7" id="27"/>
          <p:cNvSpPr/>
          <p:nvPr/>
        </p:nvSpPr>
        <p:spPr>
          <a:xfrm flipH="false" flipV="false" rot="0">
            <a:off x="427317" y="3855027"/>
            <a:ext cx="8606423" cy="3500257"/>
          </a:xfrm>
          <a:custGeom>
            <a:avLst/>
            <a:gdLst/>
            <a:ahLst/>
            <a:cxnLst/>
            <a:rect r="r" b="b" t="t" l="l"/>
            <a:pathLst>
              <a:path h="3500257" w="8606423">
                <a:moveTo>
                  <a:pt x="0" y="0"/>
                </a:moveTo>
                <a:lnTo>
                  <a:pt x="8606423" y="0"/>
                </a:lnTo>
                <a:lnTo>
                  <a:pt x="8606423" y="3500257"/>
                </a:lnTo>
                <a:lnTo>
                  <a:pt x="0" y="3500257"/>
                </a:lnTo>
                <a:lnTo>
                  <a:pt x="0" y="0"/>
                </a:lnTo>
                <a:close/>
              </a:path>
            </a:pathLst>
          </a:custGeom>
          <a:blipFill>
            <a:blip r:embed="rId23"/>
            <a:stretch>
              <a:fillRect l="-1088" t="-3947" r="-1088" b="0"/>
            </a:stretch>
          </a:blipFill>
        </p:spPr>
      </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دوم </a:t>
            </a:r>
          </a:p>
          <a:p>
            <a:pPr algn="just" rtl="true">
              <a:lnSpc>
                <a:spcPts val="4340"/>
              </a:lnSpc>
            </a:pPr>
            <a:r>
              <a:rPr lang="ar-EG" sz="3100">
                <a:solidFill>
                  <a:srgbClr val="FFFFFF"/>
                </a:solidFill>
                <a:latin typeface="Retropix"/>
                <a:ea typeface="Retropix"/>
                <a:cs typeface="Retropix"/>
                <a:sym typeface="Retropix"/>
                <a:rtl val="true"/>
              </a:rPr>
              <a:t>میزان رضایت از یک جنبه‌ی مشخص</a:t>
            </a:r>
          </a:p>
          <a:p>
            <a:pPr algn="just" rtl="true">
              <a:lnSpc>
                <a:spcPts val="4340"/>
              </a:lnSpc>
            </a:pPr>
          </a:p>
        </p:txBody>
      </p:sp>
      <p:sp>
        <p:nvSpPr>
          <p:cNvPr name="TextBox 29" id="29"/>
          <p:cNvSpPr txBox="true"/>
          <p:nvPr/>
        </p:nvSpPr>
        <p:spPr>
          <a:xfrm rot="0">
            <a:off x="10119022" y="2543757"/>
            <a:ext cx="5635614" cy="6084697"/>
          </a:xfrm>
          <a:prstGeom prst="rect">
            <a:avLst/>
          </a:prstGeom>
        </p:spPr>
        <p:txBody>
          <a:bodyPr anchor="t" rtlCol="false" tIns="0" lIns="0" bIns="0" rIns="0">
            <a:spAutoFit/>
          </a:bodyPr>
          <a:lstStyle/>
          <a:p>
            <a:pPr algn="just" rtl="true">
              <a:lnSpc>
                <a:spcPts val="2373"/>
              </a:lnSpc>
            </a:pPr>
            <a:r>
              <a:rPr lang="ar-EG" b="true" sz="1695">
                <a:solidFill>
                  <a:srgbClr val="000000"/>
                </a:solidFill>
                <a:latin typeface="Public Sans Bold"/>
                <a:ea typeface="Public Sans Bold"/>
                <a:cs typeface="Public Sans Bold"/>
                <a:sym typeface="Public Sans Bold"/>
                <a:rtl val="true"/>
              </a:rPr>
              <a:t>مدل سازی:</a:t>
            </a:r>
          </a:p>
          <a:p>
            <a:pPr algn="r" rtl="true">
              <a:lnSpc>
                <a:spcPts val="2373"/>
              </a:lnSpc>
            </a:pPr>
            <a:r>
              <a:rPr lang="ar-EG" sz="1695">
                <a:solidFill>
                  <a:srgbClr val="000000"/>
                </a:solidFill>
                <a:latin typeface="Public Sans"/>
                <a:ea typeface="Public Sans"/>
                <a:cs typeface="Public Sans"/>
                <a:sym typeface="Public Sans"/>
                <a:rtl val="true"/>
              </a:rPr>
              <a:t>در بخش مدل سازی از کتابخانه </a:t>
            </a:r>
            <a:r>
              <a:rPr lang="en-US" sz="1695">
                <a:solidFill>
                  <a:srgbClr val="000000"/>
                </a:solidFill>
                <a:latin typeface="Public Sans"/>
                <a:ea typeface="Public Sans"/>
                <a:cs typeface="Public Sans"/>
                <a:sym typeface="Public Sans"/>
              </a:rPr>
              <a:t>gensim</a:t>
            </a:r>
            <a:r>
              <a:rPr lang="ar-EG" sz="1695">
                <a:solidFill>
                  <a:srgbClr val="000000"/>
                </a:solidFill>
                <a:latin typeface="Public Sans"/>
                <a:ea typeface="Public Sans"/>
                <a:cs typeface="Public Sans"/>
                <a:sym typeface="Public Sans"/>
                <a:rtl val="true"/>
              </a:rPr>
              <a:t> که داری مدل </a:t>
            </a:r>
            <a:r>
              <a:rPr lang="en-US" sz="1695">
                <a:solidFill>
                  <a:srgbClr val="000000"/>
                </a:solidFill>
                <a:latin typeface="Public Sans"/>
                <a:ea typeface="Public Sans"/>
                <a:cs typeface="Public Sans"/>
                <a:sym typeface="Public Sans"/>
              </a:rPr>
              <a:t>Word2Vec</a:t>
            </a:r>
            <a:r>
              <a:rPr lang="ar-EG" sz="1695">
                <a:solidFill>
                  <a:srgbClr val="000000"/>
                </a:solidFill>
                <a:latin typeface="Public Sans"/>
                <a:ea typeface="Public Sans"/>
                <a:cs typeface="Public Sans"/>
                <a:sym typeface="Public Sans"/>
                <a:rtl val="true"/>
              </a:rPr>
              <a:t> است استفاده میکنیم.</a:t>
            </a:r>
          </a:p>
          <a:p>
            <a:pPr algn="r">
              <a:lnSpc>
                <a:spcPts val="2373"/>
              </a:lnSpc>
            </a:pPr>
            <a:r>
              <a:rPr lang="ar-EG" sz="1695">
                <a:solidFill>
                  <a:srgbClr val="000000"/>
                </a:solidFill>
                <a:latin typeface="Public Sans"/>
                <a:ea typeface="Public Sans"/>
                <a:cs typeface="Public Sans"/>
                <a:sym typeface="Public Sans"/>
                <a:rtl val="true"/>
              </a:rPr>
              <a:t>ابتدا ستون</a:t>
            </a:r>
            <a:r>
              <a:rPr lang="en-US" sz="1695">
                <a:solidFill>
                  <a:srgbClr val="000000"/>
                </a:solidFill>
                <a:latin typeface="Public Sans"/>
                <a:ea typeface="Public Sans"/>
                <a:cs typeface="Public Sans"/>
                <a:sym typeface="Public Sans"/>
              </a:rPr>
              <a:t> review text </a:t>
            </a:r>
            <a:r>
              <a:rPr lang="ar-EG" sz="1695">
                <a:solidFill>
                  <a:srgbClr val="000000"/>
                </a:solidFill>
                <a:latin typeface="Public Sans"/>
                <a:ea typeface="Public Sans"/>
                <a:cs typeface="Public Sans"/>
                <a:sym typeface="Public Sans"/>
                <a:rtl val="true"/>
              </a:rPr>
              <a:t>خود را</a:t>
            </a:r>
            <a:r>
              <a:rPr lang="en-US" sz="1695">
                <a:solidFill>
                  <a:srgbClr val="000000"/>
                </a:solidFill>
                <a:latin typeface="Public Sans"/>
                <a:ea typeface="Public Sans"/>
                <a:cs typeface="Public Sans"/>
                <a:sym typeface="Public Sans"/>
              </a:rPr>
              <a:t> tokenize </a:t>
            </a:r>
            <a:r>
              <a:rPr lang="ar-EG" sz="1695">
                <a:solidFill>
                  <a:srgbClr val="000000"/>
                </a:solidFill>
                <a:latin typeface="Public Sans"/>
                <a:ea typeface="Public Sans"/>
                <a:cs typeface="Public Sans"/>
                <a:sym typeface="Public Sans"/>
                <a:rtl val="true"/>
              </a:rPr>
              <a:t>میکنیم. یعنی هر جمله را به کلمه های مختلف تقسیم میکنیم. یعنی یک آرایه از کلمات را ما داریم</a:t>
            </a:r>
            <a:r>
              <a:rPr lang="en-US" sz="1695">
                <a:solidFill>
                  <a:srgbClr val="000000"/>
                </a:solidFill>
                <a:latin typeface="Public Sans"/>
                <a:ea typeface="Public Sans"/>
                <a:cs typeface="Public Sans"/>
                <a:sym typeface="Public Sans"/>
              </a:rPr>
              <a:t>.</a:t>
            </a:r>
          </a:p>
          <a:p>
            <a:pPr algn="r" rtl="true">
              <a:lnSpc>
                <a:spcPts val="2373"/>
              </a:lnSpc>
            </a:pPr>
            <a:r>
              <a:rPr lang="ar-EG" sz="1695">
                <a:solidFill>
                  <a:srgbClr val="000000"/>
                </a:solidFill>
                <a:latin typeface="Public Sans"/>
                <a:ea typeface="Public Sans"/>
                <a:cs typeface="Public Sans"/>
                <a:sym typeface="Public Sans"/>
                <a:rtl val="true"/>
              </a:rPr>
              <a:t>بعد پارامتر های مدلی خود را تعریف کرده ایم.</a:t>
            </a:r>
          </a:p>
          <a:p>
            <a:pPr algn="r" rtl="true">
              <a:lnSpc>
                <a:spcPts val="2373"/>
              </a:lnSpc>
            </a:pPr>
            <a:r>
              <a:rPr lang="ar-EG" sz="1695">
                <a:solidFill>
                  <a:srgbClr val="000000"/>
                </a:solidFill>
                <a:latin typeface="Public Sans"/>
                <a:ea typeface="Public Sans"/>
                <a:cs typeface="Public Sans"/>
                <a:sym typeface="Public Sans"/>
                <a:rtl val="true"/>
              </a:rPr>
              <a:t>پارامتر </a:t>
            </a:r>
            <a:r>
              <a:rPr lang="en-US" sz="1695">
                <a:solidFill>
                  <a:srgbClr val="000000"/>
                </a:solidFill>
                <a:latin typeface="Public Sans"/>
                <a:ea typeface="Public Sans"/>
                <a:cs typeface="Public Sans"/>
                <a:sym typeface="Public Sans"/>
              </a:rPr>
              <a:t>vector size</a:t>
            </a:r>
            <a:r>
              <a:rPr lang="ar-EG" sz="1695">
                <a:solidFill>
                  <a:srgbClr val="000000"/>
                </a:solidFill>
                <a:latin typeface="Public Sans"/>
                <a:ea typeface="Public Sans"/>
                <a:cs typeface="Public Sans"/>
                <a:sym typeface="Public Sans"/>
                <a:rtl val="true"/>
              </a:rPr>
              <a:t> : تعداد ویژگی ها را در بردار های کلمات را مشخص می‌کند.</a:t>
            </a:r>
          </a:p>
          <a:p>
            <a:pPr algn="r" rtl="true">
              <a:lnSpc>
                <a:spcPts val="2373"/>
              </a:lnSpc>
            </a:pPr>
            <a:r>
              <a:rPr lang="ar-EG" sz="1695">
                <a:solidFill>
                  <a:srgbClr val="000000"/>
                </a:solidFill>
                <a:latin typeface="Public Sans"/>
                <a:ea typeface="Public Sans"/>
                <a:cs typeface="Public Sans"/>
                <a:sym typeface="Public Sans"/>
                <a:rtl val="true"/>
              </a:rPr>
              <a:t>پارامتر </a:t>
            </a:r>
            <a:r>
              <a:rPr lang="en-US" sz="1695">
                <a:solidFill>
                  <a:srgbClr val="000000"/>
                </a:solidFill>
                <a:latin typeface="Public Sans"/>
                <a:ea typeface="Public Sans"/>
                <a:cs typeface="Public Sans"/>
                <a:sym typeface="Public Sans"/>
              </a:rPr>
              <a:t>window</a:t>
            </a:r>
            <a:r>
              <a:rPr lang="ar-EG" sz="1695">
                <a:solidFill>
                  <a:srgbClr val="000000"/>
                </a:solidFill>
                <a:latin typeface="Public Sans"/>
                <a:ea typeface="Public Sans"/>
                <a:cs typeface="Public Sans"/>
                <a:sym typeface="Public Sans"/>
                <a:rtl val="true"/>
              </a:rPr>
              <a:t>: اندازه فاصله را تنظیم می‌کند که چند کلمه اطراف هر کلمه هدف هنگام یادگیری روابط بین کلمات در نظر گرفته شود.</a:t>
            </a:r>
          </a:p>
          <a:p>
            <a:pPr algn="r" rtl="true">
              <a:lnSpc>
                <a:spcPts val="2373"/>
              </a:lnSpc>
            </a:pPr>
            <a:r>
              <a:rPr lang="ar-EG" sz="1695">
                <a:solidFill>
                  <a:srgbClr val="000000"/>
                </a:solidFill>
                <a:latin typeface="Public Sans"/>
                <a:ea typeface="Public Sans"/>
                <a:cs typeface="Public Sans"/>
                <a:sym typeface="Public Sans"/>
                <a:rtl val="true"/>
              </a:rPr>
              <a:t>پارامتر </a:t>
            </a:r>
            <a:r>
              <a:rPr lang="en-US" sz="1695">
                <a:solidFill>
                  <a:srgbClr val="000000"/>
                </a:solidFill>
                <a:latin typeface="Public Sans"/>
                <a:ea typeface="Public Sans"/>
                <a:cs typeface="Public Sans"/>
                <a:sym typeface="Public Sans"/>
              </a:rPr>
              <a:t>min count</a:t>
            </a:r>
            <a:r>
              <a:rPr lang="ar-EG" sz="1695">
                <a:solidFill>
                  <a:srgbClr val="000000"/>
                </a:solidFill>
                <a:latin typeface="Public Sans"/>
                <a:ea typeface="Public Sans"/>
                <a:cs typeface="Public Sans"/>
                <a:sym typeface="Public Sans"/>
                <a:rtl val="true"/>
              </a:rPr>
              <a:t>: کلماتی که کمتر از این مقدار ظاهر شده اند را نادیده می‌گیرد و نویز کلمات نادر را کاهش می‌دهد.</a:t>
            </a:r>
          </a:p>
          <a:p>
            <a:pPr algn="r" rtl="true">
              <a:lnSpc>
                <a:spcPts val="2373"/>
              </a:lnSpc>
            </a:pPr>
            <a:r>
              <a:rPr lang="ar-EG" sz="1695">
                <a:solidFill>
                  <a:srgbClr val="000000"/>
                </a:solidFill>
                <a:latin typeface="Public Sans"/>
                <a:ea typeface="Public Sans"/>
                <a:cs typeface="Public Sans"/>
                <a:sym typeface="Public Sans"/>
                <a:rtl val="true"/>
              </a:rPr>
              <a:t>سپس مدل خود را با این هایپرپارامتر ها آموزش میدهیم و در لیست ذخیره میکنیم.</a:t>
            </a:r>
          </a:p>
          <a:p>
            <a:pPr algn="r" rtl="true">
              <a:lnSpc>
                <a:spcPts val="2373"/>
              </a:lnSpc>
            </a:pPr>
            <a:r>
              <a:rPr lang="ar-EG" sz="1695">
                <a:solidFill>
                  <a:srgbClr val="000000"/>
                </a:solidFill>
                <a:latin typeface="Public Sans"/>
                <a:ea typeface="Public Sans"/>
                <a:cs typeface="Public Sans"/>
                <a:sym typeface="Public Sans"/>
                <a:rtl val="true"/>
              </a:rPr>
              <a:t>مدل </a:t>
            </a:r>
            <a:r>
              <a:rPr lang="en-US" sz="1695">
                <a:solidFill>
                  <a:srgbClr val="000000"/>
                </a:solidFill>
                <a:latin typeface="Public Sans"/>
                <a:ea typeface="Public Sans"/>
                <a:cs typeface="Public Sans"/>
                <a:sym typeface="Public Sans"/>
              </a:rPr>
              <a:t>word2vec</a:t>
            </a:r>
            <a:r>
              <a:rPr lang="ar-EG" sz="1695">
                <a:solidFill>
                  <a:srgbClr val="000000"/>
                </a:solidFill>
                <a:latin typeface="Public Sans"/>
                <a:ea typeface="Public Sans"/>
                <a:cs typeface="Public Sans"/>
                <a:sym typeface="Public Sans"/>
                <a:rtl val="true"/>
              </a:rPr>
              <a:t> روابط بین کلمات را بر اساس زمینه تعریف شده توسط پارامتر ها یادمیگیرد.</a:t>
            </a:r>
          </a:p>
          <a:p>
            <a:pPr algn="r" rtl="true">
              <a:lnSpc>
                <a:spcPts val="2513"/>
              </a:lnSpc>
            </a:pPr>
          </a:p>
          <a:p>
            <a:pPr algn="l">
              <a:lnSpc>
                <a:spcPts val="3072"/>
              </a:lnSpc>
            </a:pPr>
          </a:p>
          <a:p>
            <a:pPr algn="r" rtl="true">
              <a:lnSpc>
                <a:spcPts val="307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7112963" y="3094393"/>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7" id="27"/>
          <p:cNvSpPr/>
          <p:nvPr/>
        </p:nvSpPr>
        <p:spPr>
          <a:xfrm flipH="false" flipV="false" rot="0">
            <a:off x="15862157" y="2563851"/>
            <a:ext cx="360375" cy="360375"/>
          </a:xfrm>
          <a:custGeom>
            <a:avLst/>
            <a:gdLst/>
            <a:ahLst/>
            <a:cxnLst/>
            <a:rect r="r" b="b" t="t" l="l"/>
            <a:pathLst>
              <a:path h="360375" w="360375">
                <a:moveTo>
                  <a:pt x="0" y="0"/>
                </a:moveTo>
                <a:lnTo>
                  <a:pt x="360375" y="0"/>
                </a:lnTo>
                <a:lnTo>
                  <a:pt x="360375" y="360375"/>
                </a:lnTo>
                <a:lnTo>
                  <a:pt x="0" y="36037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دوم </a:t>
            </a:r>
          </a:p>
          <a:p>
            <a:pPr algn="just" rtl="true">
              <a:lnSpc>
                <a:spcPts val="4340"/>
              </a:lnSpc>
            </a:pPr>
            <a:r>
              <a:rPr lang="ar-EG" sz="3100">
                <a:solidFill>
                  <a:srgbClr val="FFFFFF"/>
                </a:solidFill>
                <a:latin typeface="Retropix"/>
                <a:ea typeface="Retropix"/>
                <a:cs typeface="Retropix"/>
                <a:sym typeface="Retropix"/>
                <a:rtl val="true"/>
              </a:rPr>
              <a:t>میزان رضایت از یک جنبه‌ی مشخص</a:t>
            </a:r>
          </a:p>
          <a:p>
            <a:pPr algn="just" rtl="true">
              <a:lnSpc>
                <a:spcPts val="4340"/>
              </a:lnSpc>
            </a:pPr>
          </a:p>
        </p:txBody>
      </p:sp>
      <p:sp>
        <p:nvSpPr>
          <p:cNvPr name="TextBox 29" id="29"/>
          <p:cNvSpPr txBox="true"/>
          <p:nvPr/>
        </p:nvSpPr>
        <p:spPr>
          <a:xfrm rot="0">
            <a:off x="10119022" y="2543757"/>
            <a:ext cx="5635614" cy="3764394"/>
          </a:xfrm>
          <a:prstGeom prst="rect">
            <a:avLst/>
          </a:prstGeom>
        </p:spPr>
        <p:txBody>
          <a:bodyPr anchor="t" rtlCol="false" tIns="0" lIns="0" bIns="0" rIns="0">
            <a:spAutoFit/>
          </a:bodyPr>
          <a:lstStyle/>
          <a:p>
            <a:pPr algn="just" rtl="true">
              <a:lnSpc>
                <a:spcPts val="2513"/>
              </a:lnSpc>
            </a:pPr>
            <a:r>
              <a:rPr lang="ar-EG" sz="1795">
                <a:solidFill>
                  <a:srgbClr val="000000"/>
                </a:solidFill>
                <a:latin typeface="Public Sans"/>
                <a:ea typeface="Public Sans"/>
                <a:cs typeface="Public Sans"/>
                <a:sym typeface="Public Sans"/>
                <a:rtl val="true"/>
              </a:rPr>
              <a:t>سپس با استفاده از مدل هایی که آموزش داده ایم، کلماتی که مشابه با </a:t>
            </a:r>
            <a:r>
              <a:rPr lang="en-US" sz="1795">
                <a:solidFill>
                  <a:srgbClr val="000000"/>
                </a:solidFill>
                <a:latin typeface="Public Sans"/>
                <a:ea typeface="Public Sans"/>
                <a:cs typeface="Public Sans"/>
                <a:sym typeface="Public Sans"/>
              </a:rPr>
              <a:t>warranty</a:t>
            </a:r>
            <a:r>
              <a:rPr lang="ar-EG" sz="1795">
                <a:solidFill>
                  <a:srgbClr val="000000"/>
                </a:solidFill>
                <a:latin typeface="Public Sans"/>
                <a:ea typeface="Public Sans"/>
                <a:cs typeface="Public Sans"/>
                <a:sym typeface="Public Sans"/>
                <a:rtl val="true"/>
              </a:rPr>
              <a:t> و </a:t>
            </a:r>
            <a:r>
              <a:rPr lang="en-US" sz="1795">
                <a:solidFill>
                  <a:srgbClr val="000000"/>
                </a:solidFill>
                <a:latin typeface="Public Sans"/>
                <a:ea typeface="Public Sans"/>
                <a:cs typeface="Public Sans"/>
                <a:sym typeface="Public Sans"/>
              </a:rPr>
              <a:t>guarantee</a:t>
            </a:r>
            <a:r>
              <a:rPr lang="ar-EG" sz="1795">
                <a:solidFill>
                  <a:srgbClr val="000000"/>
                </a:solidFill>
                <a:latin typeface="Public Sans"/>
                <a:ea typeface="Public Sans"/>
                <a:cs typeface="Public Sans"/>
                <a:sym typeface="Public Sans"/>
                <a:rtl val="true"/>
              </a:rPr>
              <a:t> هستند را پیدا می‌کند. سپس همه این هارا در یک لیست ذخیره می‌کند.</a:t>
            </a:r>
          </a:p>
          <a:p>
            <a:pPr algn="just" rtl="true">
              <a:lnSpc>
                <a:spcPts val="2513"/>
              </a:lnSpc>
            </a:pPr>
            <a:r>
              <a:rPr lang="ar-EG" sz="1795">
                <a:solidFill>
                  <a:srgbClr val="000000"/>
                </a:solidFill>
                <a:latin typeface="Public Sans"/>
                <a:ea typeface="Public Sans"/>
                <a:cs typeface="Public Sans"/>
                <a:sym typeface="Public Sans"/>
                <a:rtl val="true"/>
              </a:rPr>
              <a:t>از </a:t>
            </a:r>
            <a:r>
              <a:rPr lang="en-US" sz="1795">
                <a:solidFill>
                  <a:srgbClr val="000000"/>
                </a:solidFill>
                <a:latin typeface="Public Sans"/>
                <a:ea typeface="Public Sans"/>
                <a:cs typeface="Public Sans"/>
                <a:sym typeface="Public Sans"/>
              </a:rPr>
              <a:t>set</a:t>
            </a:r>
            <a:r>
              <a:rPr lang="ar-EG" sz="1795">
                <a:solidFill>
                  <a:srgbClr val="000000"/>
                </a:solidFill>
                <a:latin typeface="Public Sans"/>
                <a:ea typeface="Public Sans"/>
                <a:cs typeface="Public Sans"/>
                <a:sym typeface="Public Sans"/>
                <a:rtl val="true"/>
              </a:rPr>
              <a:t> استفاده کرده ایم که اگر </a:t>
            </a:r>
            <a:r>
              <a:rPr lang="en-US" sz="1795">
                <a:solidFill>
                  <a:srgbClr val="000000"/>
                </a:solidFill>
                <a:latin typeface="Public Sans"/>
                <a:ea typeface="Public Sans"/>
                <a:cs typeface="Public Sans"/>
                <a:sym typeface="Public Sans"/>
              </a:rPr>
              <a:t>duplicate</a:t>
            </a:r>
            <a:r>
              <a:rPr lang="ar-EG" sz="1795">
                <a:solidFill>
                  <a:srgbClr val="000000"/>
                </a:solidFill>
                <a:latin typeface="Public Sans"/>
                <a:ea typeface="Public Sans"/>
                <a:cs typeface="Public Sans"/>
                <a:sym typeface="Public Sans"/>
                <a:rtl val="true"/>
              </a:rPr>
              <a:t> داشتیم، حدف کند.</a:t>
            </a:r>
          </a:p>
          <a:p>
            <a:pPr algn="just" rtl="true">
              <a:lnSpc>
                <a:spcPts val="2513"/>
              </a:lnSpc>
            </a:pPr>
          </a:p>
          <a:p>
            <a:pPr algn="just" rtl="true">
              <a:lnSpc>
                <a:spcPts val="2513"/>
              </a:lnSpc>
            </a:pPr>
            <a:r>
              <a:rPr lang="ar-EG" sz="1795">
                <a:solidFill>
                  <a:srgbClr val="000000"/>
                </a:solidFill>
                <a:latin typeface="Public Sans"/>
                <a:ea typeface="Public Sans"/>
                <a:cs typeface="Public Sans"/>
                <a:sym typeface="Public Sans"/>
                <a:rtl val="true"/>
              </a:rPr>
              <a:t>سپس کلمات داخلی لیست را چک میکنیم و بعضی از کلمه هارا که مشابهتی ندارند را حذف میکنیم.</a:t>
            </a:r>
          </a:p>
          <a:p>
            <a:pPr algn="just" rtl="true">
              <a:lnSpc>
                <a:spcPts val="2513"/>
              </a:lnSpc>
            </a:pPr>
            <a:r>
              <a:rPr lang="ar-EG" sz="1795">
                <a:solidFill>
                  <a:srgbClr val="000000"/>
                </a:solidFill>
                <a:latin typeface="Public Sans"/>
                <a:ea typeface="Public Sans"/>
                <a:cs typeface="Public Sans"/>
                <a:sym typeface="Public Sans"/>
                <a:rtl val="true"/>
              </a:rPr>
              <a:t>سپس یک دور دیگر بر روی تک تک کلماتی که داریم، حروف مشابه به آن ها را پیدا میکنیم.(در حدود </a:t>
            </a:r>
            <a:r>
              <a:rPr lang="en-US" sz="1795">
                <a:solidFill>
                  <a:srgbClr val="000000"/>
                </a:solidFill>
                <a:latin typeface="Public Sans"/>
                <a:ea typeface="Public Sans"/>
                <a:cs typeface="Public Sans"/>
                <a:sym typeface="Public Sans"/>
              </a:rPr>
              <a:t>۱۳۳</a:t>
            </a:r>
            <a:r>
              <a:rPr lang="ar-EG" sz="1795">
                <a:solidFill>
                  <a:srgbClr val="000000"/>
                </a:solidFill>
                <a:latin typeface="Public Sans"/>
                <a:ea typeface="Public Sans"/>
                <a:cs typeface="Public Sans"/>
                <a:sym typeface="Public Sans"/>
                <a:rtl val="true"/>
              </a:rPr>
              <a:t> تا کلمه)</a:t>
            </a:r>
          </a:p>
          <a:p>
            <a:pPr algn="just" rtl="true">
              <a:lnSpc>
                <a:spcPts val="2513"/>
              </a:lnSpc>
            </a:pPr>
            <a:r>
              <a:rPr lang="ar-EG" sz="1795">
                <a:solidFill>
                  <a:srgbClr val="000000"/>
                </a:solidFill>
                <a:latin typeface="Public Sans"/>
                <a:ea typeface="Public Sans"/>
                <a:cs typeface="Public Sans"/>
                <a:sym typeface="Public Sans"/>
                <a:rtl val="true"/>
              </a:rPr>
              <a:t>از بین این </a:t>
            </a:r>
            <a:r>
              <a:rPr lang="en-US" sz="1795">
                <a:solidFill>
                  <a:srgbClr val="000000"/>
                </a:solidFill>
                <a:latin typeface="Public Sans"/>
                <a:ea typeface="Public Sans"/>
                <a:cs typeface="Public Sans"/>
                <a:sym typeface="Public Sans"/>
              </a:rPr>
              <a:t>۱۳۳</a:t>
            </a:r>
            <a:r>
              <a:rPr lang="ar-EG" sz="1795">
                <a:solidFill>
                  <a:srgbClr val="000000"/>
                </a:solidFill>
                <a:latin typeface="Public Sans"/>
                <a:ea typeface="Public Sans"/>
                <a:cs typeface="Public Sans"/>
                <a:sym typeface="Public Sans"/>
                <a:rtl val="true"/>
              </a:rPr>
              <a:t> کلمه، کلماتی که معنی آن ها بای حرف هدف ما متفاوت است را حذف میکنیم.</a:t>
            </a:r>
          </a:p>
          <a:p>
            <a:pPr algn="just">
              <a:lnSpc>
                <a:spcPts val="2513"/>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grpSp>
        <p:nvGrpSpPr>
          <p:cNvPr name="Group 2" id="2"/>
          <p:cNvGrpSpPr/>
          <p:nvPr/>
        </p:nvGrpSpPr>
        <p:grpSpPr>
          <a:xfrm rot="0">
            <a:off x="-836598" y="0"/>
            <a:ext cx="19961197" cy="795781"/>
            <a:chOff x="0" y="0"/>
            <a:chExt cx="26614929" cy="1061041"/>
          </a:xfrm>
        </p:grpSpPr>
        <p:grpSp>
          <p:nvGrpSpPr>
            <p:cNvPr name="Group 3" id="3"/>
            <p:cNvGrpSpPr/>
            <p:nvPr/>
          </p:nvGrpSpPr>
          <p:grpSpPr>
            <a:xfrm rot="0">
              <a:off x="0" y="0"/>
              <a:ext cx="26614929" cy="1061041"/>
              <a:chOff x="0" y="0"/>
              <a:chExt cx="5257270" cy="209588"/>
            </a:xfrm>
          </p:grpSpPr>
          <p:sp>
            <p:nvSpPr>
              <p:cNvPr name="Freeform 4" id="4"/>
              <p:cNvSpPr/>
              <p:nvPr/>
            </p:nvSpPr>
            <p:spPr>
              <a:xfrm flipH="false" flipV="false" rot="0">
                <a:off x="0" y="0"/>
                <a:ext cx="5257270" cy="209588"/>
              </a:xfrm>
              <a:custGeom>
                <a:avLst/>
                <a:gdLst/>
                <a:ahLst/>
                <a:cxnLst/>
                <a:rect r="r" b="b" t="t" l="l"/>
                <a:pathLst>
                  <a:path h="209588" w="5257270">
                    <a:moveTo>
                      <a:pt x="0" y="0"/>
                    </a:moveTo>
                    <a:lnTo>
                      <a:pt x="5257270" y="0"/>
                    </a:lnTo>
                    <a:lnTo>
                      <a:pt x="5257270" y="209588"/>
                    </a:lnTo>
                    <a:lnTo>
                      <a:pt x="0" y="209588"/>
                    </a:lnTo>
                    <a:close/>
                  </a:path>
                </a:pathLst>
              </a:custGeom>
              <a:solidFill>
                <a:srgbClr val="067A7B"/>
              </a:solidFill>
              <a:ln w="95250" cap="sq">
                <a:solidFill>
                  <a:srgbClr val="067A7B"/>
                </a:solidFill>
                <a:prstDash val="solid"/>
                <a:miter/>
              </a:ln>
            </p:spPr>
          </p:sp>
          <p:sp>
            <p:nvSpPr>
              <p:cNvPr name="TextBox 5" id="5"/>
              <p:cNvSpPr txBox="true"/>
              <p:nvPr/>
            </p:nvSpPr>
            <p:spPr>
              <a:xfrm>
                <a:off x="0" y="-47625"/>
                <a:ext cx="5257270" cy="257213"/>
              </a:xfrm>
              <a:prstGeom prst="rect">
                <a:avLst/>
              </a:prstGeom>
            </p:spPr>
            <p:txBody>
              <a:bodyPr anchor="ctr" rtlCol="false" tIns="254000" lIns="254000" bIns="254000" rIns="254000"/>
              <a:lstStyle/>
              <a:p>
                <a:pPr algn="l">
                  <a:lnSpc>
                    <a:spcPts val="3499"/>
                  </a:lnSpc>
                </a:pPr>
              </a:p>
            </p:txBody>
          </p:sp>
        </p:grpSp>
        <p:sp>
          <p:nvSpPr>
            <p:cNvPr name="TextBox 6" id="6"/>
            <p:cNvSpPr txBox="true"/>
            <p:nvPr/>
          </p:nvSpPr>
          <p:spPr>
            <a:xfrm rot="0">
              <a:off x="419729" y="269112"/>
              <a:ext cx="25775471"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ea typeface="Retropix"/>
                  <a:cs typeface="Retropix"/>
                  <a:sym typeface="Retropix"/>
                </a:rPr>
                <a:t>Agenda • Agenda • Agenda • Agenda • Agenda • Agenda • Agenda • Agenda • Agenda • Agenda • Agenda • Agenda • Agenda • Agenda</a:t>
              </a:r>
            </a:p>
          </p:txBody>
        </p:sp>
      </p:grpSp>
      <p:sp>
        <p:nvSpPr>
          <p:cNvPr name="Freeform 7" id="7"/>
          <p:cNvSpPr/>
          <p:nvPr/>
        </p:nvSpPr>
        <p:spPr>
          <a:xfrm flipH="false" flipV="false" rot="0">
            <a:off x="2327604" y="3899783"/>
            <a:ext cx="5754674" cy="2877337"/>
          </a:xfrm>
          <a:custGeom>
            <a:avLst/>
            <a:gdLst/>
            <a:ahLst/>
            <a:cxnLst/>
            <a:rect r="r" b="b" t="t" l="l"/>
            <a:pathLst>
              <a:path h="2877337" w="5754674">
                <a:moveTo>
                  <a:pt x="0" y="0"/>
                </a:moveTo>
                <a:lnTo>
                  <a:pt x="5754675" y="0"/>
                </a:lnTo>
                <a:lnTo>
                  <a:pt x="5754675" y="2877337"/>
                </a:lnTo>
                <a:lnTo>
                  <a:pt x="0" y="2877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7995813" y="1905226"/>
            <a:ext cx="7295924" cy="7295924"/>
            <a:chOff x="0" y="0"/>
            <a:chExt cx="9727899" cy="9727899"/>
          </a:xfrm>
        </p:grpSpPr>
        <p:sp>
          <p:nvSpPr>
            <p:cNvPr name="Freeform 9" id="9"/>
            <p:cNvSpPr/>
            <p:nvPr/>
          </p:nvSpPr>
          <p:spPr>
            <a:xfrm flipH="false" flipV="false" rot="0">
              <a:off x="0" y="0"/>
              <a:ext cx="9727899" cy="9727899"/>
            </a:xfrm>
            <a:custGeom>
              <a:avLst/>
              <a:gdLst/>
              <a:ahLst/>
              <a:cxnLst/>
              <a:rect r="r" b="b" t="t" l="l"/>
              <a:pathLst>
                <a:path h="9727899" w="9727899">
                  <a:moveTo>
                    <a:pt x="0" y="0"/>
                  </a:moveTo>
                  <a:lnTo>
                    <a:pt x="9727899" y="0"/>
                  </a:lnTo>
                  <a:lnTo>
                    <a:pt x="9727899" y="9727899"/>
                  </a:lnTo>
                  <a:lnTo>
                    <a:pt x="0" y="9727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868443" y="305414"/>
              <a:ext cx="472752" cy="457280"/>
            </a:xfrm>
            <a:custGeom>
              <a:avLst/>
              <a:gdLst/>
              <a:ahLst/>
              <a:cxnLst/>
              <a:rect r="r" b="b" t="t" l="l"/>
              <a:pathLst>
                <a:path h="457280" w="472752">
                  <a:moveTo>
                    <a:pt x="0" y="0"/>
                  </a:moveTo>
                  <a:lnTo>
                    <a:pt x="472751" y="0"/>
                  </a:lnTo>
                  <a:lnTo>
                    <a:pt x="472751" y="457280"/>
                  </a:lnTo>
                  <a:lnTo>
                    <a:pt x="0" y="4572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1" id="11"/>
          <p:cNvSpPr/>
          <p:nvPr/>
        </p:nvSpPr>
        <p:spPr>
          <a:xfrm flipH="false" flipV="false" rot="0">
            <a:off x="2756895" y="4272363"/>
            <a:ext cx="5754674" cy="2877337"/>
          </a:xfrm>
          <a:custGeom>
            <a:avLst/>
            <a:gdLst/>
            <a:ahLst/>
            <a:cxnLst/>
            <a:rect r="r" b="b" t="t" l="l"/>
            <a:pathLst>
              <a:path h="2877337" w="5754674">
                <a:moveTo>
                  <a:pt x="0" y="0"/>
                </a:moveTo>
                <a:lnTo>
                  <a:pt x="5754674" y="0"/>
                </a:lnTo>
                <a:lnTo>
                  <a:pt x="5754674" y="2877337"/>
                </a:lnTo>
                <a:lnTo>
                  <a:pt x="0" y="2877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281475" y="3380244"/>
            <a:ext cx="2778342" cy="767833"/>
          </a:xfrm>
          <a:custGeom>
            <a:avLst/>
            <a:gdLst/>
            <a:ahLst/>
            <a:cxnLst/>
            <a:rect r="r" b="b" t="t" l="l"/>
            <a:pathLst>
              <a:path h="767833" w="2778342">
                <a:moveTo>
                  <a:pt x="0" y="0"/>
                </a:moveTo>
                <a:lnTo>
                  <a:pt x="2778342" y="0"/>
                </a:lnTo>
                <a:lnTo>
                  <a:pt x="2778342" y="767833"/>
                </a:lnTo>
                <a:lnTo>
                  <a:pt x="0" y="7678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9416258" y="5926253"/>
            <a:ext cx="1890203" cy="986155"/>
          </a:xfrm>
          <a:prstGeom prst="rect">
            <a:avLst/>
          </a:prstGeom>
        </p:spPr>
        <p:txBody>
          <a:bodyPr anchor="t" rtlCol="false" tIns="0" lIns="0" bIns="0" rIns="0">
            <a:spAutoFit/>
          </a:bodyPr>
          <a:lstStyle/>
          <a:p>
            <a:pPr algn="ctr" rtl="true">
              <a:lnSpc>
                <a:spcPts val="3920"/>
              </a:lnSpc>
            </a:pPr>
            <a:r>
              <a:rPr lang="ar-EG" sz="2800" u="sng">
                <a:solidFill>
                  <a:srgbClr val="000000"/>
                </a:solidFill>
                <a:latin typeface="Public Sans"/>
                <a:ea typeface="Public Sans"/>
                <a:cs typeface="Public Sans"/>
                <a:sym typeface="Public Sans"/>
                <a:rtl val="true"/>
              </a:rPr>
              <a:t>پوشش پلاک خودرو</a:t>
            </a:r>
          </a:p>
        </p:txBody>
      </p:sp>
      <p:grpSp>
        <p:nvGrpSpPr>
          <p:cNvPr name="Group 14" id="14"/>
          <p:cNvGrpSpPr/>
          <p:nvPr/>
        </p:nvGrpSpPr>
        <p:grpSpPr>
          <a:xfrm rot="0">
            <a:off x="12391273" y="4490704"/>
            <a:ext cx="1890203" cy="2772035"/>
            <a:chOff x="0" y="0"/>
            <a:chExt cx="2520270" cy="3696046"/>
          </a:xfrm>
        </p:grpSpPr>
        <p:sp>
          <p:nvSpPr>
            <p:cNvPr name="TextBox 15" id="15"/>
            <p:cNvSpPr txBox="true"/>
            <p:nvPr/>
          </p:nvSpPr>
          <p:spPr>
            <a:xfrm rot="0">
              <a:off x="0" y="1742998"/>
              <a:ext cx="2520270" cy="1953048"/>
            </a:xfrm>
            <a:prstGeom prst="rect">
              <a:avLst/>
            </a:prstGeom>
          </p:spPr>
          <p:txBody>
            <a:bodyPr anchor="t" rtlCol="false" tIns="0" lIns="0" bIns="0" rIns="0">
              <a:spAutoFit/>
            </a:bodyPr>
            <a:lstStyle/>
            <a:p>
              <a:pPr algn="ctr" rtl="true">
                <a:lnSpc>
                  <a:spcPts val="3920"/>
                </a:lnSpc>
              </a:pPr>
              <a:r>
                <a:rPr lang="ar-EG" sz="2800" u="sng">
                  <a:solidFill>
                    <a:srgbClr val="000000"/>
                  </a:solidFill>
                  <a:latin typeface="Public Sans"/>
                  <a:ea typeface="Public Sans"/>
                  <a:cs typeface="Public Sans"/>
                  <a:sym typeface="Public Sans"/>
                  <a:hlinkClick r:id="rId10" action="ppaction://hlinksldjump"/>
                  <a:rtl val="true"/>
                </a:rPr>
                <a:t>تحلیل احساس نظرات</a:t>
              </a:r>
            </a:p>
          </p:txBody>
        </p:sp>
        <p:sp>
          <p:nvSpPr>
            <p:cNvPr name="Freeform 16" id="16"/>
            <p:cNvSpPr/>
            <p:nvPr/>
          </p:nvSpPr>
          <p:spPr>
            <a:xfrm flipH="false" flipV="false" rot="0">
              <a:off x="610294" y="0"/>
              <a:ext cx="1299681" cy="1650865"/>
            </a:xfrm>
            <a:custGeom>
              <a:avLst/>
              <a:gdLst/>
              <a:ahLst/>
              <a:cxnLst/>
              <a:rect r="r" b="b" t="t" l="l"/>
              <a:pathLst>
                <a:path h="1650865" w="1299681">
                  <a:moveTo>
                    <a:pt x="0" y="0"/>
                  </a:moveTo>
                  <a:lnTo>
                    <a:pt x="1299682" y="0"/>
                  </a:lnTo>
                  <a:lnTo>
                    <a:pt x="1299682" y="1650865"/>
                  </a:lnTo>
                  <a:lnTo>
                    <a:pt x="0" y="1650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17" id="17"/>
          <p:cNvSpPr/>
          <p:nvPr/>
        </p:nvSpPr>
        <p:spPr>
          <a:xfrm flipH="false" flipV="false" rot="0">
            <a:off x="16575081" y="3898982"/>
            <a:ext cx="484735" cy="825401"/>
          </a:xfrm>
          <a:custGeom>
            <a:avLst/>
            <a:gdLst/>
            <a:ahLst/>
            <a:cxnLst/>
            <a:rect r="r" b="b" t="t" l="l"/>
            <a:pathLst>
              <a:path h="825401" w="484735">
                <a:moveTo>
                  <a:pt x="0" y="0"/>
                </a:moveTo>
                <a:lnTo>
                  <a:pt x="484736" y="0"/>
                </a:lnTo>
                <a:lnTo>
                  <a:pt x="484736" y="825401"/>
                </a:lnTo>
                <a:lnTo>
                  <a:pt x="0" y="8254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1028700" y="8533974"/>
            <a:ext cx="724326" cy="724326"/>
          </a:xfrm>
          <a:custGeom>
            <a:avLst/>
            <a:gdLst/>
            <a:ahLst/>
            <a:cxnLst/>
            <a:rect r="r" b="b" t="t" l="l"/>
            <a:pathLst>
              <a:path h="724326" w="724326">
                <a:moveTo>
                  <a:pt x="0" y="0"/>
                </a:moveTo>
                <a:lnTo>
                  <a:pt x="724326" y="0"/>
                </a:lnTo>
                <a:lnTo>
                  <a:pt x="724326" y="724326"/>
                </a:lnTo>
                <a:lnTo>
                  <a:pt x="0" y="7243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1772076" y="8533974"/>
            <a:ext cx="746029" cy="724326"/>
          </a:xfrm>
          <a:custGeom>
            <a:avLst/>
            <a:gdLst/>
            <a:ahLst/>
            <a:cxnLst/>
            <a:rect r="r" b="b" t="t" l="l"/>
            <a:pathLst>
              <a:path h="724326" w="746029">
                <a:moveTo>
                  <a:pt x="0" y="0"/>
                </a:moveTo>
                <a:lnTo>
                  <a:pt x="746028" y="0"/>
                </a:lnTo>
                <a:lnTo>
                  <a:pt x="746028" y="724326"/>
                </a:lnTo>
                <a:lnTo>
                  <a:pt x="0" y="72432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0" id="20"/>
          <p:cNvSpPr txBox="true"/>
          <p:nvPr/>
        </p:nvSpPr>
        <p:spPr>
          <a:xfrm rot="0">
            <a:off x="3396192" y="5451591"/>
            <a:ext cx="4399880" cy="1073150"/>
          </a:xfrm>
          <a:prstGeom prst="rect">
            <a:avLst/>
          </a:prstGeom>
        </p:spPr>
        <p:txBody>
          <a:bodyPr anchor="t" rtlCol="false" tIns="0" lIns="0" bIns="0" rIns="0">
            <a:spAutoFit/>
          </a:bodyPr>
          <a:lstStyle/>
          <a:p>
            <a:pPr algn="ctr">
              <a:lnSpc>
                <a:spcPts val="6999"/>
              </a:lnSpc>
            </a:pPr>
            <a:r>
              <a:rPr lang="en-US" sz="6999">
                <a:solidFill>
                  <a:srgbClr val="000000"/>
                </a:solidFill>
                <a:latin typeface="Retropix"/>
                <a:ea typeface="Retropix"/>
                <a:cs typeface="Retropix"/>
                <a:sym typeface="Retropix"/>
              </a:rPr>
              <a:t>Agenda</a:t>
            </a:r>
          </a:p>
        </p:txBody>
      </p:sp>
      <p:sp>
        <p:nvSpPr>
          <p:cNvPr name="Freeform 21" id="21">
            <a:hlinkClick r:id="rId21" action="ppaction://hlinksldjump"/>
          </p:cNvPr>
          <p:cNvSpPr/>
          <p:nvPr/>
        </p:nvSpPr>
        <p:spPr>
          <a:xfrm flipH="false" flipV="false" rot="0">
            <a:off x="9795208" y="4490704"/>
            <a:ext cx="1132304" cy="1305591"/>
          </a:xfrm>
          <a:custGeom>
            <a:avLst/>
            <a:gdLst/>
            <a:ahLst/>
            <a:cxnLst/>
            <a:rect r="r" b="b" t="t" l="l"/>
            <a:pathLst>
              <a:path h="1305591" w="1132304">
                <a:moveTo>
                  <a:pt x="0" y="0"/>
                </a:moveTo>
                <a:lnTo>
                  <a:pt x="1132303" y="0"/>
                </a:lnTo>
                <a:lnTo>
                  <a:pt x="1132303" y="1305592"/>
                </a:lnTo>
                <a:lnTo>
                  <a:pt x="0" y="130559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7112963" y="3094393"/>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7" id="27"/>
          <p:cNvSpPr/>
          <p:nvPr/>
        </p:nvSpPr>
        <p:spPr>
          <a:xfrm flipH="false" flipV="false" rot="0">
            <a:off x="15862157" y="2563851"/>
            <a:ext cx="360375" cy="360375"/>
          </a:xfrm>
          <a:custGeom>
            <a:avLst/>
            <a:gdLst/>
            <a:ahLst/>
            <a:cxnLst/>
            <a:rect r="r" b="b" t="t" l="l"/>
            <a:pathLst>
              <a:path h="360375" w="360375">
                <a:moveTo>
                  <a:pt x="0" y="0"/>
                </a:moveTo>
                <a:lnTo>
                  <a:pt x="360375" y="0"/>
                </a:lnTo>
                <a:lnTo>
                  <a:pt x="360375" y="360375"/>
                </a:lnTo>
                <a:lnTo>
                  <a:pt x="0" y="36037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دوم </a:t>
            </a:r>
          </a:p>
          <a:p>
            <a:pPr algn="just" rtl="true">
              <a:lnSpc>
                <a:spcPts val="4340"/>
              </a:lnSpc>
            </a:pPr>
            <a:r>
              <a:rPr lang="ar-EG" sz="3100">
                <a:solidFill>
                  <a:srgbClr val="FFFFFF"/>
                </a:solidFill>
                <a:latin typeface="Retropix"/>
                <a:ea typeface="Retropix"/>
                <a:cs typeface="Retropix"/>
                <a:sym typeface="Retropix"/>
                <a:rtl val="true"/>
              </a:rPr>
              <a:t>میزان رضایت از یک جنبه‌ی مشخص</a:t>
            </a:r>
          </a:p>
          <a:p>
            <a:pPr algn="just" rtl="true">
              <a:lnSpc>
                <a:spcPts val="4340"/>
              </a:lnSpc>
            </a:pPr>
          </a:p>
        </p:txBody>
      </p:sp>
      <p:sp>
        <p:nvSpPr>
          <p:cNvPr name="TextBox 29" id="29"/>
          <p:cNvSpPr txBox="true"/>
          <p:nvPr/>
        </p:nvSpPr>
        <p:spPr>
          <a:xfrm rot="0">
            <a:off x="10119022" y="2534232"/>
            <a:ext cx="5635614" cy="4407014"/>
          </a:xfrm>
          <a:prstGeom prst="rect">
            <a:avLst/>
          </a:prstGeom>
        </p:spPr>
        <p:txBody>
          <a:bodyPr anchor="t" rtlCol="false" tIns="0" lIns="0" bIns="0" rIns="0">
            <a:spAutoFit/>
          </a:bodyPr>
          <a:lstStyle/>
          <a:p>
            <a:pPr algn="r" rtl="true">
              <a:lnSpc>
                <a:spcPts val="2793"/>
              </a:lnSpc>
            </a:pPr>
            <a:r>
              <a:rPr lang="ar-EG" sz="1995" b="true">
                <a:solidFill>
                  <a:srgbClr val="000000"/>
                </a:solidFill>
                <a:latin typeface="Public Sans Bold"/>
                <a:ea typeface="Public Sans Bold"/>
                <a:cs typeface="Public Sans Bold"/>
                <a:sym typeface="Public Sans Bold"/>
                <a:rtl val="true"/>
              </a:rPr>
              <a:t>استخراج متن های دارای کلمات </a:t>
            </a:r>
            <a:r>
              <a:rPr lang="en-US" sz="1995" b="true">
                <a:solidFill>
                  <a:srgbClr val="000000"/>
                </a:solidFill>
                <a:latin typeface="Public Sans Bold"/>
                <a:ea typeface="Public Sans Bold"/>
                <a:cs typeface="Public Sans Bold"/>
                <a:sym typeface="Public Sans Bold"/>
              </a:rPr>
              <a:t>warranty</a:t>
            </a:r>
            <a:r>
              <a:rPr lang="ar-EG" sz="1995" b="true">
                <a:solidFill>
                  <a:srgbClr val="000000"/>
                </a:solidFill>
                <a:latin typeface="Public Sans Bold"/>
                <a:ea typeface="Public Sans Bold"/>
                <a:cs typeface="Public Sans Bold"/>
                <a:sym typeface="Public Sans Bold"/>
                <a:rtl val="true"/>
              </a:rPr>
              <a:t> و </a:t>
            </a:r>
            <a:r>
              <a:rPr lang="en-US" sz="1995" b="true">
                <a:solidFill>
                  <a:srgbClr val="000000"/>
                </a:solidFill>
                <a:latin typeface="Public Sans Bold"/>
                <a:ea typeface="Public Sans Bold"/>
                <a:cs typeface="Public Sans Bold"/>
                <a:sym typeface="Public Sans Bold"/>
              </a:rPr>
              <a:t>guarantee</a:t>
            </a:r>
          </a:p>
          <a:p>
            <a:pPr algn="r" rtl="true">
              <a:lnSpc>
                <a:spcPts val="2793"/>
              </a:lnSpc>
            </a:pPr>
          </a:p>
          <a:p>
            <a:pPr algn="just" rtl="true">
              <a:lnSpc>
                <a:spcPts val="2653"/>
              </a:lnSpc>
            </a:pPr>
            <a:r>
              <a:rPr lang="ar-EG" sz="1895">
                <a:solidFill>
                  <a:srgbClr val="000000"/>
                </a:solidFill>
                <a:latin typeface="Public Sans"/>
                <a:ea typeface="Public Sans"/>
                <a:cs typeface="Public Sans"/>
                <a:sym typeface="Public Sans"/>
                <a:rtl val="true"/>
              </a:rPr>
              <a:t>حال برای هر </a:t>
            </a:r>
            <a:r>
              <a:rPr lang="en-US" sz="1895">
                <a:solidFill>
                  <a:srgbClr val="000000"/>
                </a:solidFill>
                <a:latin typeface="Public Sans"/>
                <a:ea typeface="Public Sans"/>
                <a:cs typeface="Public Sans"/>
                <a:sym typeface="Public Sans"/>
              </a:rPr>
              <a:t>value</a:t>
            </a:r>
            <a:r>
              <a:rPr lang="ar-EG" sz="1895">
                <a:solidFill>
                  <a:srgbClr val="000000"/>
                </a:solidFill>
                <a:latin typeface="Public Sans"/>
                <a:ea typeface="Public Sans"/>
                <a:cs typeface="Public Sans"/>
                <a:sym typeface="Public Sans"/>
                <a:rtl val="true"/>
              </a:rPr>
              <a:t> موجود در ستون </a:t>
            </a:r>
            <a:r>
              <a:rPr lang="en-US" sz="1895">
                <a:solidFill>
                  <a:srgbClr val="000000"/>
                </a:solidFill>
                <a:latin typeface="Public Sans"/>
                <a:ea typeface="Public Sans"/>
                <a:cs typeface="Public Sans"/>
                <a:sym typeface="Public Sans"/>
              </a:rPr>
              <a:t>cleaned text</a:t>
            </a:r>
            <a:r>
              <a:rPr lang="ar-EG" sz="1895">
                <a:solidFill>
                  <a:srgbClr val="000000"/>
                </a:solidFill>
                <a:latin typeface="Public Sans"/>
                <a:ea typeface="Public Sans"/>
                <a:cs typeface="Public Sans"/>
                <a:sym typeface="Public Sans"/>
                <a:rtl val="true"/>
              </a:rPr>
              <a:t>، اول اسپلیت میکنیم و چک میکنیم که آیا یکی از کلمات داخل لیست در اینجا وجود دارد یا نه.</a:t>
            </a:r>
          </a:p>
          <a:p>
            <a:pPr algn="r">
              <a:lnSpc>
                <a:spcPts val="2653"/>
              </a:lnSpc>
            </a:pPr>
            <a:r>
              <a:rPr lang="ar-EG" sz="1895">
                <a:solidFill>
                  <a:srgbClr val="000000"/>
                </a:solidFill>
                <a:latin typeface="Public Sans"/>
                <a:ea typeface="Public Sans"/>
                <a:cs typeface="Public Sans"/>
                <a:sym typeface="Public Sans"/>
                <a:rtl val="true"/>
              </a:rPr>
              <a:t>یه ستون جدید ایجاد میکنیم که شامل کلمات مشابه</a:t>
            </a:r>
            <a:r>
              <a:rPr lang="en-US" sz="1895">
                <a:solidFill>
                  <a:srgbClr val="000000"/>
                </a:solidFill>
                <a:latin typeface="Public Sans"/>
                <a:ea typeface="Public Sans"/>
                <a:cs typeface="Public Sans"/>
                <a:sym typeface="Public Sans"/>
              </a:rPr>
              <a:t> warranty </a:t>
            </a:r>
            <a:r>
              <a:rPr lang="ar-EG" sz="1895">
                <a:solidFill>
                  <a:srgbClr val="000000"/>
                </a:solidFill>
                <a:latin typeface="Public Sans"/>
                <a:ea typeface="Public Sans"/>
                <a:cs typeface="Public Sans"/>
                <a:sym typeface="Public Sans"/>
                <a:rtl val="true"/>
              </a:rPr>
              <a:t>و</a:t>
            </a:r>
            <a:r>
              <a:rPr lang="en-US" sz="1895">
                <a:solidFill>
                  <a:srgbClr val="000000"/>
                </a:solidFill>
                <a:latin typeface="Public Sans"/>
                <a:ea typeface="Public Sans"/>
                <a:cs typeface="Public Sans"/>
                <a:sym typeface="Public Sans"/>
              </a:rPr>
              <a:t> guarantee </a:t>
            </a:r>
            <a:r>
              <a:rPr lang="ar-EG" sz="1895">
                <a:solidFill>
                  <a:srgbClr val="000000"/>
                </a:solidFill>
                <a:latin typeface="Public Sans"/>
                <a:ea typeface="Public Sans"/>
                <a:cs typeface="Public Sans"/>
                <a:sym typeface="Public Sans"/>
                <a:rtl val="true"/>
              </a:rPr>
              <a:t>است</a:t>
            </a:r>
            <a:r>
              <a:rPr lang="en-US" sz="1895">
                <a:solidFill>
                  <a:srgbClr val="000000"/>
                </a:solidFill>
                <a:latin typeface="Public Sans"/>
                <a:ea typeface="Public Sans"/>
                <a:cs typeface="Public Sans"/>
                <a:sym typeface="Public Sans"/>
              </a:rPr>
              <a:t>.</a:t>
            </a:r>
          </a:p>
          <a:p>
            <a:pPr algn="r" rtl="true">
              <a:lnSpc>
                <a:spcPts val="2793"/>
              </a:lnSpc>
            </a:pPr>
            <a:r>
              <a:rPr lang="ar-EG" sz="1995" b="true">
                <a:solidFill>
                  <a:srgbClr val="000000"/>
                </a:solidFill>
                <a:latin typeface="Public Sans Bold"/>
                <a:ea typeface="Public Sans Bold"/>
                <a:cs typeface="Public Sans Bold"/>
                <a:sym typeface="Public Sans Bold"/>
                <a:rtl val="true"/>
              </a:rPr>
              <a:t>محاسبه میانگین امتیاز (</a:t>
            </a:r>
            <a:r>
              <a:rPr lang="en-US" sz="1995" b="true">
                <a:solidFill>
                  <a:srgbClr val="000000"/>
                </a:solidFill>
                <a:latin typeface="Public Sans Bold"/>
                <a:ea typeface="Public Sans Bold"/>
                <a:cs typeface="Public Sans Bold"/>
                <a:sym typeface="Public Sans Bold"/>
              </a:rPr>
              <a:t>overall</a:t>
            </a:r>
            <a:r>
              <a:rPr lang="ar-EG" sz="1995" b="true">
                <a:solidFill>
                  <a:srgbClr val="000000"/>
                </a:solidFill>
                <a:latin typeface="Public Sans Bold"/>
                <a:ea typeface="Public Sans Bold"/>
                <a:cs typeface="Public Sans Bold"/>
                <a:sym typeface="Public Sans Bold"/>
                <a:rtl val="true"/>
              </a:rPr>
              <a:t>) کاربران</a:t>
            </a:r>
          </a:p>
          <a:p>
            <a:pPr algn="r" rtl="true">
              <a:lnSpc>
                <a:spcPts val="2793"/>
              </a:lnSpc>
            </a:pPr>
          </a:p>
          <a:p>
            <a:pPr algn="r" rtl="true">
              <a:lnSpc>
                <a:spcPts val="2513"/>
              </a:lnSpc>
            </a:pPr>
            <a:r>
              <a:rPr lang="ar-EG" sz="1795">
                <a:solidFill>
                  <a:srgbClr val="000000"/>
                </a:solidFill>
                <a:latin typeface="Public Sans"/>
                <a:ea typeface="Public Sans"/>
                <a:cs typeface="Public Sans"/>
                <a:sym typeface="Public Sans"/>
                <a:rtl val="true"/>
              </a:rPr>
              <a:t>در آخر بر اساس کد کالا </a:t>
            </a:r>
            <a:r>
              <a:rPr lang="en-US" sz="1795">
                <a:solidFill>
                  <a:srgbClr val="000000"/>
                </a:solidFill>
                <a:latin typeface="Public Sans"/>
                <a:ea typeface="Public Sans"/>
                <a:cs typeface="Public Sans"/>
                <a:sym typeface="Public Sans"/>
              </a:rPr>
              <a:t>drouoby</a:t>
            </a:r>
            <a:r>
              <a:rPr lang="ar-EG" sz="1795">
                <a:solidFill>
                  <a:srgbClr val="000000"/>
                </a:solidFill>
                <a:latin typeface="Public Sans"/>
                <a:ea typeface="Public Sans"/>
                <a:cs typeface="Public Sans"/>
                <a:sym typeface="Public Sans"/>
                <a:rtl val="true"/>
              </a:rPr>
              <a:t> میکنیم و میانگین امتیاز را برای هر کدام محاسبه میکنیم.</a:t>
            </a:r>
          </a:p>
          <a:p>
            <a:pPr algn="l">
              <a:lnSpc>
                <a:spcPts val="2793"/>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8" id="28"/>
          <p:cNvSpPr/>
          <p:nvPr/>
        </p:nvSpPr>
        <p:spPr>
          <a:xfrm flipH="false" flipV="false" rot="0">
            <a:off x="15862157" y="2563851"/>
            <a:ext cx="360375" cy="360375"/>
          </a:xfrm>
          <a:custGeom>
            <a:avLst/>
            <a:gdLst/>
            <a:ahLst/>
            <a:cxnLst/>
            <a:rect r="r" b="b" t="t" l="l"/>
            <a:pathLst>
              <a:path h="360375" w="360375">
                <a:moveTo>
                  <a:pt x="0" y="0"/>
                </a:moveTo>
                <a:lnTo>
                  <a:pt x="360375" y="0"/>
                </a:lnTo>
                <a:lnTo>
                  <a:pt x="360375" y="360375"/>
                </a:lnTo>
                <a:lnTo>
                  <a:pt x="0" y="36037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9" id="29"/>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30" id="30"/>
          <p:cNvSpPr txBox="true"/>
          <p:nvPr/>
        </p:nvSpPr>
        <p:spPr>
          <a:xfrm rot="0">
            <a:off x="10119022" y="2505657"/>
            <a:ext cx="5649688" cy="973455"/>
          </a:xfrm>
          <a:prstGeom prst="rect">
            <a:avLst/>
          </a:prstGeom>
        </p:spPr>
        <p:txBody>
          <a:bodyPr anchor="t" rtlCol="false" tIns="0" lIns="0" bIns="0" rIns="0">
            <a:spAutoFit/>
          </a:bodyPr>
          <a:lstStyle/>
          <a:p>
            <a:pPr algn="r" rtl="true">
              <a:lnSpc>
                <a:spcPts val="2520"/>
              </a:lnSpc>
            </a:pPr>
            <a:r>
              <a:rPr lang="ar-EG" sz="1800">
                <a:solidFill>
                  <a:srgbClr val="000000"/>
                </a:solidFill>
                <a:latin typeface="Retropix"/>
                <a:ea typeface="Retropix"/>
                <a:cs typeface="Retropix"/>
                <a:sym typeface="Retropix"/>
                <a:rtl val="true"/>
              </a:rPr>
              <a:t>نیاز است مدلی طراحی کنید که با دریافت متن نظر کاربر، احساس رضایت وی نسبت به کالا را بین عددی از </a:t>
            </a:r>
            <a:r>
              <a:rPr lang="en-US" sz="1800">
                <a:solidFill>
                  <a:srgbClr val="000000"/>
                </a:solidFill>
                <a:latin typeface="Retropix"/>
                <a:ea typeface="Retropix"/>
                <a:cs typeface="Retropix"/>
                <a:sym typeface="Retropix"/>
              </a:rPr>
              <a:t>۱</a:t>
            </a:r>
            <a:r>
              <a:rPr lang="ar-EG" sz="1800">
                <a:solidFill>
                  <a:srgbClr val="000000"/>
                </a:solidFill>
                <a:latin typeface="Retropix"/>
                <a:ea typeface="Retropix"/>
                <a:cs typeface="Retropix"/>
                <a:sym typeface="Retropix"/>
                <a:rtl val="true"/>
              </a:rPr>
              <a:t> تا </a:t>
            </a:r>
            <a:r>
              <a:rPr lang="en-US" sz="1800">
                <a:solidFill>
                  <a:srgbClr val="000000"/>
                </a:solidFill>
                <a:latin typeface="Retropix"/>
                <a:ea typeface="Retropix"/>
                <a:cs typeface="Retropix"/>
                <a:sym typeface="Retropix"/>
              </a:rPr>
              <a:t>۵</a:t>
            </a:r>
            <a:r>
              <a:rPr lang="ar-EG" sz="1800">
                <a:solidFill>
                  <a:srgbClr val="000000"/>
                </a:solidFill>
                <a:latin typeface="Retropix"/>
                <a:ea typeface="Retropix"/>
                <a:cs typeface="Retropix"/>
                <a:sym typeface="Retropix"/>
                <a:rtl val="true"/>
              </a:rPr>
              <a:t> تعیین کند.</a:t>
            </a:r>
          </a:p>
        </p:txBody>
      </p:sp>
      <p:sp>
        <p:nvSpPr>
          <p:cNvPr name="TextBox 31" id="31"/>
          <p:cNvSpPr txBox="true"/>
          <p:nvPr/>
        </p:nvSpPr>
        <p:spPr>
          <a:xfrm rot="0">
            <a:off x="10119022" y="3501498"/>
            <a:ext cx="5649688" cy="4570730"/>
          </a:xfrm>
          <a:prstGeom prst="rect">
            <a:avLst/>
          </a:prstGeom>
        </p:spPr>
        <p:txBody>
          <a:bodyPr anchor="t" rtlCol="false" tIns="0" lIns="0" bIns="0" rIns="0">
            <a:spAutoFit/>
          </a:bodyPr>
          <a:lstStyle/>
          <a:p>
            <a:pPr algn="r" rtl="true">
              <a:lnSpc>
                <a:spcPts val="3499"/>
              </a:lnSpc>
            </a:pPr>
            <a:r>
              <a:rPr lang="ar-EG" sz="2499" u="sng">
                <a:solidFill>
                  <a:srgbClr val="000000"/>
                </a:solidFill>
                <a:latin typeface="Retropix"/>
                <a:ea typeface="Retropix"/>
                <a:cs typeface="Retropix"/>
                <a:sym typeface="Retropix"/>
                <a:rtl val="true"/>
              </a:rPr>
              <a:t>مهندسی ویژگی</a:t>
            </a:r>
            <a:r>
              <a:rPr lang="ar-EG" sz="2499">
                <a:solidFill>
                  <a:srgbClr val="000000"/>
                </a:solidFill>
                <a:latin typeface="Retropix"/>
                <a:ea typeface="Retropix"/>
                <a:cs typeface="Retropix"/>
                <a:sym typeface="Retropix"/>
                <a:rtl val="true"/>
              </a:rPr>
              <a:t> :</a:t>
            </a:r>
          </a:p>
          <a:p>
            <a:pPr algn="r" rtl="true">
              <a:lnSpc>
                <a:spcPts val="2939"/>
              </a:lnSpc>
            </a:pPr>
          </a:p>
          <a:p>
            <a:pPr algn="r" rtl="true" marL="453388" indent="-226694" lvl="1">
              <a:lnSpc>
                <a:spcPts val="2939"/>
              </a:lnSpc>
              <a:buFont typeface="Arial"/>
              <a:buChar char="•"/>
            </a:pPr>
            <a:r>
              <a:rPr lang="ar-EG" sz="2099">
                <a:solidFill>
                  <a:srgbClr val="000000"/>
                </a:solidFill>
                <a:latin typeface="Retropix"/>
                <a:ea typeface="Retropix"/>
                <a:cs typeface="Retropix"/>
                <a:sym typeface="Retropix"/>
                <a:rtl val="true"/>
              </a:rPr>
              <a:t>ستون </a:t>
            </a:r>
            <a:r>
              <a:rPr lang="en-US" sz="2099">
                <a:solidFill>
                  <a:srgbClr val="000000"/>
                </a:solidFill>
                <a:latin typeface="Retropix"/>
                <a:ea typeface="Retropix"/>
                <a:cs typeface="Retropix"/>
                <a:sym typeface="Retropix"/>
              </a:rPr>
              <a:t>style</a:t>
            </a:r>
            <a:r>
              <a:rPr lang="ar-EG" sz="2099">
                <a:solidFill>
                  <a:srgbClr val="000000"/>
                </a:solidFill>
                <a:latin typeface="Retropix"/>
                <a:ea typeface="Retropix"/>
                <a:cs typeface="Retropix"/>
                <a:sym typeface="Retropix"/>
                <a:rtl val="true"/>
              </a:rPr>
              <a:t> به دلیل پیپچیدگی و محتوای کم از دیتای آموزش حذف شد</a:t>
            </a:r>
          </a:p>
          <a:p>
            <a:pPr algn="r" rtl="true" marL="453388" indent="-226694" lvl="1">
              <a:lnSpc>
                <a:spcPts val="2939"/>
              </a:lnSpc>
              <a:buFont typeface="Arial"/>
              <a:buChar char="•"/>
            </a:pPr>
            <a:r>
              <a:rPr lang="ar-EG" sz="2099">
                <a:solidFill>
                  <a:srgbClr val="000000"/>
                </a:solidFill>
                <a:latin typeface="Retropix"/>
                <a:ea typeface="Retropix"/>
                <a:cs typeface="Retropix"/>
                <a:sym typeface="Retropix"/>
                <a:rtl val="true"/>
              </a:rPr>
              <a:t> طبق تحقیقاتی که انجام شد، ستون</a:t>
            </a:r>
            <a:r>
              <a:rPr lang="en-US" sz="2099">
                <a:solidFill>
                  <a:srgbClr val="000000"/>
                </a:solidFill>
                <a:latin typeface="Retropix"/>
                <a:ea typeface="Retropix"/>
                <a:cs typeface="Retropix"/>
                <a:sym typeface="Retropix"/>
              </a:rPr>
              <a:t>‎</a:t>
            </a:r>
            <a:r>
              <a:rPr lang="ar-EG" sz="2099">
                <a:solidFill>
                  <a:srgbClr val="000000"/>
                </a:solidFill>
                <a:latin typeface="Retropix"/>
                <a:ea typeface="Retropix"/>
                <a:cs typeface="Retropix"/>
                <a:sym typeface="Retropix"/>
                <a:rtl val="true"/>
              </a:rPr>
              <a:t> های  </a:t>
            </a:r>
            <a:r>
              <a:rPr lang="en-US" sz="2099">
                <a:solidFill>
                  <a:srgbClr val="000000"/>
                </a:solidFill>
                <a:latin typeface="Retropix"/>
                <a:ea typeface="Retropix"/>
                <a:cs typeface="Retropix"/>
                <a:sym typeface="Retropix"/>
              </a:rPr>
              <a:t>asin, title, brand</a:t>
            </a:r>
            <a:r>
              <a:rPr lang="ar-EG" sz="2099">
                <a:solidFill>
                  <a:srgbClr val="000000"/>
                </a:solidFill>
                <a:latin typeface="Retropix"/>
                <a:ea typeface="Retropix"/>
                <a:cs typeface="Retropix"/>
                <a:sym typeface="Retropix"/>
                <a:rtl val="true"/>
              </a:rPr>
              <a:t> مفید نبودند و حذف شدند</a:t>
            </a:r>
          </a:p>
          <a:p>
            <a:pPr algn="r" rtl="true" marL="453388" indent="-226694" lvl="1">
              <a:lnSpc>
                <a:spcPts val="2939"/>
              </a:lnSpc>
              <a:buFont typeface="Arial"/>
              <a:buChar char="•"/>
            </a:pPr>
            <a:r>
              <a:rPr lang="ar-EG" sz="2099">
                <a:solidFill>
                  <a:srgbClr val="000000"/>
                </a:solidFill>
                <a:latin typeface="Retropix"/>
                <a:ea typeface="Retropix"/>
                <a:cs typeface="Retropix"/>
                <a:sym typeface="Retropix"/>
                <a:rtl val="true"/>
              </a:rPr>
              <a:t>بررسی ارتباط ستون های </a:t>
            </a:r>
            <a:r>
              <a:rPr lang="en-US" sz="2099">
                <a:solidFill>
                  <a:srgbClr val="000000"/>
                </a:solidFill>
                <a:latin typeface="Retropix"/>
                <a:ea typeface="Retropix"/>
                <a:cs typeface="Retropix"/>
                <a:sym typeface="Retropix"/>
              </a:rPr>
              <a:t>verified,overall, vote</a:t>
            </a:r>
            <a:r>
              <a:rPr lang="ar-EG" sz="2099">
                <a:solidFill>
                  <a:srgbClr val="000000"/>
                </a:solidFill>
                <a:latin typeface="Retropix"/>
                <a:ea typeface="Retropix"/>
                <a:cs typeface="Retropix"/>
                <a:sym typeface="Retropix"/>
                <a:rtl val="true"/>
              </a:rPr>
              <a:t> از نظر همبستگی نشان داد به دلیل همبستگی بسیار پایین با </a:t>
            </a:r>
            <a:r>
              <a:rPr lang="en-US" sz="2099">
                <a:solidFill>
                  <a:srgbClr val="000000"/>
                </a:solidFill>
                <a:latin typeface="Retropix"/>
                <a:ea typeface="Retropix"/>
                <a:cs typeface="Retropix"/>
                <a:sym typeface="Retropix"/>
              </a:rPr>
              <a:t>overall</a:t>
            </a:r>
            <a:r>
              <a:rPr lang="ar-EG" sz="2099">
                <a:solidFill>
                  <a:srgbClr val="000000"/>
                </a:solidFill>
                <a:latin typeface="Retropix"/>
                <a:ea typeface="Retropix"/>
                <a:cs typeface="Retropix"/>
                <a:sym typeface="Retropix"/>
                <a:rtl val="true"/>
              </a:rPr>
              <a:t> ، دو ستون دیگر باید حذف می‌شدند.</a:t>
            </a:r>
          </a:p>
          <a:p>
            <a:pPr algn="r" rtl="true">
              <a:lnSpc>
                <a:spcPts val="2939"/>
              </a:lnSpc>
            </a:pPr>
          </a:p>
          <a:p>
            <a:pPr algn="r" rtl="true">
              <a:lnSpc>
                <a:spcPts val="2939"/>
              </a:lnSpc>
            </a:pPr>
          </a:p>
        </p:txBody>
      </p:sp>
      <p:sp>
        <p:nvSpPr>
          <p:cNvPr name="Freeform 32" id="32"/>
          <p:cNvSpPr/>
          <p:nvPr/>
        </p:nvSpPr>
        <p:spPr>
          <a:xfrm flipH="false" flipV="false" rot="0">
            <a:off x="1517092" y="3030485"/>
            <a:ext cx="5798474" cy="5798474"/>
          </a:xfrm>
          <a:custGeom>
            <a:avLst/>
            <a:gdLst/>
            <a:ahLst/>
            <a:cxnLst/>
            <a:rect r="r" b="b" t="t" l="l"/>
            <a:pathLst>
              <a:path h="5798474" w="5798474">
                <a:moveTo>
                  <a:pt x="0" y="0"/>
                </a:moveTo>
                <a:lnTo>
                  <a:pt x="5798474" y="0"/>
                </a:lnTo>
                <a:lnTo>
                  <a:pt x="5798474" y="5798474"/>
                </a:lnTo>
                <a:lnTo>
                  <a:pt x="0" y="579847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3" id="33"/>
          <p:cNvSpPr/>
          <p:nvPr/>
        </p:nvSpPr>
        <p:spPr>
          <a:xfrm flipH="false" flipV="false" rot="0">
            <a:off x="1619332" y="3957166"/>
            <a:ext cx="5347252" cy="4541147"/>
          </a:xfrm>
          <a:custGeom>
            <a:avLst/>
            <a:gdLst/>
            <a:ahLst/>
            <a:cxnLst/>
            <a:rect r="r" b="b" t="t" l="l"/>
            <a:pathLst>
              <a:path h="4541147" w="5347252">
                <a:moveTo>
                  <a:pt x="0" y="0"/>
                </a:moveTo>
                <a:lnTo>
                  <a:pt x="5347252" y="0"/>
                </a:lnTo>
                <a:lnTo>
                  <a:pt x="5347252" y="4541147"/>
                </a:lnTo>
                <a:lnTo>
                  <a:pt x="0" y="4541147"/>
                </a:lnTo>
                <a:lnTo>
                  <a:pt x="0" y="0"/>
                </a:lnTo>
                <a:close/>
              </a:path>
            </a:pathLst>
          </a:custGeom>
          <a:blipFill>
            <a:blip r:embed="rId25"/>
            <a:stretch>
              <a:fillRect l="-1536" t="-577" r="0" b="-1934"/>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29" id="29"/>
          <p:cNvSpPr txBox="true"/>
          <p:nvPr/>
        </p:nvSpPr>
        <p:spPr>
          <a:xfrm rot="0">
            <a:off x="10423822" y="2601096"/>
            <a:ext cx="5649688" cy="4199255"/>
          </a:xfrm>
          <a:prstGeom prst="rect">
            <a:avLst/>
          </a:prstGeom>
        </p:spPr>
        <p:txBody>
          <a:bodyPr anchor="t" rtlCol="false" tIns="0" lIns="0" bIns="0" rIns="0">
            <a:spAutoFit/>
          </a:bodyPr>
          <a:lstStyle/>
          <a:p>
            <a:pPr algn="r" rtl="true">
              <a:lnSpc>
                <a:spcPts val="3499"/>
              </a:lnSpc>
            </a:pPr>
            <a:r>
              <a:rPr lang="ar-EG" sz="2499" u="sng">
                <a:solidFill>
                  <a:srgbClr val="000000"/>
                </a:solidFill>
                <a:latin typeface="Retropix"/>
                <a:ea typeface="Retropix"/>
                <a:cs typeface="Retropix"/>
                <a:sym typeface="Retropix"/>
                <a:rtl val="true"/>
              </a:rPr>
              <a:t>مهندسی ویژگی</a:t>
            </a:r>
            <a:r>
              <a:rPr lang="ar-EG" sz="2499">
                <a:solidFill>
                  <a:srgbClr val="000000"/>
                </a:solidFill>
                <a:latin typeface="Retropix"/>
                <a:ea typeface="Retropix"/>
                <a:cs typeface="Retropix"/>
                <a:sym typeface="Retropix"/>
                <a:rtl val="true"/>
              </a:rPr>
              <a:t> :</a:t>
            </a:r>
          </a:p>
          <a:p>
            <a:pPr algn="r" rtl="true">
              <a:lnSpc>
                <a:spcPts val="2939"/>
              </a:lnSpc>
            </a:pPr>
          </a:p>
          <a:p>
            <a:pPr algn="r" rtl="true">
              <a:lnSpc>
                <a:spcPts val="2939"/>
              </a:lnSpc>
            </a:pPr>
            <a:r>
              <a:rPr lang="ar-EG" sz="2099">
                <a:solidFill>
                  <a:srgbClr val="000000"/>
                </a:solidFill>
                <a:latin typeface="Retropix"/>
                <a:ea typeface="Retropix"/>
                <a:cs typeface="Retropix"/>
                <a:sym typeface="Retropix"/>
                <a:rtl val="true"/>
              </a:rPr>
              <a:t>مقادیر </a:t>
            </a:r>
            <a:r>
              <a:rPr lang="en-US" sz="2099">
                <a:solidFill>
                  <a:srgbClr val="000000"/>
                </a:solidFill>
                <a:latin typeface="Retropix"/>
                <a:ea typeface="Retropix"/>
                <a:cs typeface="Retropix"/>
                <a:sym typeface="Retropix"/>
              </a:rPr>
              <a:t>null</a:t>
            </a:r>
            <a:r>
              <a:rPr lang="ar-EG" sz="2099">
                <a:solidFill>
                  <a:srgbClr val="000000"/>
                </a:solidFill>
                <a:latin typeface="Retropix"/>
                <a:ea typeface="Retropix"/>
                <a:cs typeface="Retropix"/>
                <a:sym typeface="Retropix"/>
                <a:rtl val="true"/>
              </a:rPr>
              <a:t> را حذف کردیم و در نهایت داده آموزشی شامل :</a:t>
            </a:r>
          </a:p>
          <a:p>
            <a:pPr algn="r" rtl="true">
              <a:lnSpc>
                <a:spcPts val="2939"/>
              </a:lnSpc>
            </a:pPr>
          </a:p>
          <a:p>
            <a:pPr algn="l">
              <a:lnSpc>
                <a:spcPts val="2939"/>
              </a:lnSpc>
            </a:pPr>
            <a:r>
              <a:rPr lang="en-US" sz="2099">
                <a:solidFill>
                  <a:srgbClr val="000000"/>
                </a:solidFill>
                <a:latin typeface="Retropix"/>
                <a:ea typeface="Retropix"/>
                <a:cs typeface="Retropix"/>
                <a:sym typeface="Retropix"/>
              </a:rPr>
              <a:t>Text</a:t>
            </a:r>
          </a:p>
          <a:p>
            <a:pPr algn="r">
              <a:lnSpc>
                <a:spcPts val="2939"/>
              </a:lnSpc>
            </a:pPr>
            <a:r>
              <a:rPr lang="en-US" sz="2099">
                <a:solidFill>
                  <a:srgbClr val="000000"/>
                </a:solidFill>
                <a:latin typeface="Retropix"/>
                <a:ea typeface="Retropix"/>
                <a:cs typeface="Retropix"/>
                <a:sym typeface="Retropix"/>
              </a:rPr>
              <a:t>( review text </a:t>
            </a:r>
            <a:r>
              <a:rPr lang="ar-EG" sz="2099">
                <a:solidFill>
                  <a:srgbClr val="000000"/>
                </a:solidFill>
                <a:latin typeface="Retropix"/>
                <a:ea typeface="Retropix"/>
                <a:cs typeface="Retropix"/>
                <a:sym typeface="Retropix"/>
                <a:rtl val="true"/>
              </a:rPr>
              <a:t>و</a:t>
            </a:r>
            <a:r>
              <a:rPr lang="en-US" sz="2099">
                <a:solidFill>
                  <a:srgbClr val="000000"/>
                </a:solidFill>
                <a:latin typeface="Retropix"/>
                <a:ea typeface="Retropix"/>
                <a:cs typeface="Retropix"/>
                <a:sym typeface="Retropix"/>
              </a:rPr>
              <a:t> summary  </a:t>
            </a:r>
            <a:r>
              <a:rPr lang="ar-EG" sz="2099">
                <a:solidFill>
                  <a:srgbClr val="000000"/>
                </a:solidFill>
                <a:latin typeface="Retropix"/>
                <a:ea typeface="Retropix"/>
                <a:cs typeface="Retropix"/>
                <a:sym typeface="Retropix"/>
                <a:rtl val="true"/>
              </a:rPr>
              <a:t>ترکیب</a:t>
            </a:r>
            <a:r>
              <a:rPr lang="en-US" sz="2099">
                <a:solidFill>
                  <a:srgbClr val="000000"/>
                </a:solidFill>
                <a:latin typeface="Retropix"/>
                <a:ea typeface="Retropix"/>
                <a:cs typeface="Retropix"/>
                <a:sym typeface="Retropix"/>
              </a:rPr>
              <a:t>  )</a:t>
            </a:r>
          </a:p>
          <a:p>
            <a:pPr algn="r" rtl="true">
              <a:lnSpc>
                <a:spcPts val="2939"/>
              </a:lnSpc>
            </a:pPr>
          </a:p>
          <a:p>
            <a:pPr algn="l">
              <a:lnSpc>
                <a:spcPts val="2939"/>
              </a:lnSpc>
            </a:pPr>
            <a:r>
              <a:rPr lang="en-US" sz="2099">
                <a:solidFill>
                  <a:srgbClr val="000000"/>
                </a:solidFill>
                <a:latin typeface="Retropix"/>
                <a:ea typeface="Retropix"/>
                <a:cs typeface="Retropix"/>
                <a:sym typeface="Retropix"/>
              </a:rPr>
              <a:t>Overall</a:t>
            </a:r>
          </a:p>
          <a:p>
            <a:pPr algn="r" rtl="true">
              <a:lnSpc>
                <a:spcPts val="2939"/>
              </a:lnSpc>
            </a:pPr>
            <a:r>
              <a:rPr lang="ar-EG" sz="2099">
                <a:solidFill>
                  <a:srgbClr val="000000"/>
                </a:solidFill>
                <a:latin typeface="Retropix"/>
                <a:ea typeface="Retropix"/>
                <a:cs typeface="Retropix"/>
                <a:sym typeface="Retropix"/>
                <a:rtl val="true"/>
              </a:rPr>
              <a:t>متغیر هدف</a:t>
            </a:r>
          </a:p>
          <a:p>
            <a:pPr algn="r" rtl="true">
              <a:lnSpc>
                <a:spcPts val="293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29" id="29"/>
          <p:cNvSpPr txBox="true"/>
          <p:nvPr/>
        </p:nvSpPr>
        <p:spPr>
          <a:xfrm rot="0">
            <a:off x="10442872" y="2373351"/>
            <a:ext cx="5649688" cy="4735831"/>
          </a:xfrm>
          <a:prstGeom prst="rect">
            <a:avLst/>
          </a:prstGeom>
        </p:spPr>
        <p:txBody>
          <a:bodyPr anchor="t" rtlCol="false" tIns="0" lIns="0" bIns="0" rIns="0">
            <a:spAutoFit/>
          </a:bodyPr>
          <a:lstStyle/>
          <a:p>
            <a:pPr algn="r" rtl="true">
              <a:lnSpc>
                <a:spcPts val="4349"/>
              </a:lnSpc>
            </a:pPr>
            <a:r>
              <a:rPr lang="ar-EG" sz="2499" u="sng">
                <a:solidFill>
                  <a:srgbClr val="000000"/>
                </a:solidFill>
                <a:latin typeface="Retropix"/>
                <a:ea typeface="Retropix"/>
                <a:cs typeface="Retropix"/>
                <a:sym typeface="Retropix"/>
                <a:rtl val="true"/>
              </a:rPr>
              <a:t>پردازش متن</a:t>
            </a:r>
            <a:r>
              <a:rPr lang="ar-EG" sz="2499">
                <a:solidFill>
                  <a:srgbClr val="000000"/>
                </a:solidFill>
                <a:latin typeface="Retropix"/>
                <a:ea typeface="Retropix"/>
                <a:cs typeface="Retropix"/>
                <a:sym typeface="Retropix"/>
                <a:rtl val="true"/>
              </a:rPr>
              <a:t> :</a:t>
            </a:r>
          </a:p>
          <a:p>
            <a:pPr algn="r" rtl="true">
              <a:lnSpc>
                <a:spcPts val="4349"/>
              </a:lnSpc>
            </a:pPr>
          </a:p>
          <a:p>
            <a:pPr algn="r" rtl="true">
              <a:lnSpc>
                <a:spcPts val="3653"/>
              </a:lnSpc>
            </a:pPr>
            <a:r>
              <a:rPr lang="ar-EG" sz="2099">
                <a:solidFill>
                  <a:srgbClr val="000000"/>
                </a:solidFill>
                <a:latin typeface="Retropix"/>
                <a:ea typeface="Retropix"/>
                <a:cs typeface="Retropix"/>
                <a:sym typeface="Retropix"/>
                <a:rtl val="true"/>
              </a:rPr>
              <a:t>در این قسمت با استفاده از کتابخانه‌های </a:t>
            </a:r>
            <a:r>
              <a:rPr lang="en-US" sz="2099">
                <a:solidFill>
                  <a:srgbClr val="000000"/>
                </a:solidFill>
                <a:latin typeface="Retropix"/>
                <a:ea typeface="Retropix"/>
                <a:cs typeface="Retropix"/>
                <a:sym typeface="Retropix"/>
              </a:rPr>
              <a:t>pandas</a:t>
            </a:r>
            <a:r>
              <a:rPr lang="ar-EG" sz="2099">
                <a:solidFill>
                  <a:srgbClr val="000000"/>
                </a:solidFill>
                <a:latin typeface="Retropix"/>
                <a:ea typeface="Retropix"/>
                <a:cs typeface="Retropix"/>
                <a:sym typeface="Retropix"/>
                <a:rtl val="true"/>
              </a:rPr>
              <a:t> و </a:t>
            </a:r>
            <a:r>
              <a:rPr lang="en-US" sz="2099">
                <a:solidFill>
                  <a:srgbClr val="000000"/>
                </a:solidFill>
                <a:latin typeface="Retropix"/>
                <a:ea typeface="Retropix"/>
                <a:cs typeface="Retropix"/>
                <a:sym typeface="Retropix"/>
              </a:rPr>
              <a:t>nltk</a:t>
            </a:r>
            <a:r>
              <a:rPr lang="ar-EG" sz="2099">
                <a:solidFill>
                  <a:srgbClr val="000000"/>
                </a:solidFill>
                <a:latin typeface="Retropix"/>
                <a:ea typeface="Retropix"/>
                <a:cs typeface="Retropix"/>
                <a:sym typeface="Retropix"/>
                <a:rtl val="true"/>
              </a:rPr>
              <a:t>، نظرات کاربران از فایل داده بارگذاری شده و در قالب یک ستون متنی ترکیب شدند. با اعمال یک تابع پیش‌پردازش، متن به حروف کوچک تبدیل شده، اختصارات به صورت کامل نوشته شدند، نشانه‌گذاری‌های غیرضروری حذف شد، و کلمات پرتکرار کاهش یافتند. </a:t>
            </a:r>
          </a:p>
          <a:p>
            <a:pPr algn="l">
              <a:lnSpc>
                <a:spcPts val="2939"/>
              </a:lnSpc>
            </a:pPr>
          </a:p>
        </p:txBody>
      </p:sp>
      <p:sp>
        <p:nvSpPr>
          <p:cNvPr name="TextBox 30" id="30"/>
          <p:cNvSpPr txBox="true"/>
          <p:nvPr/>
        </p:nvSpPr>
        <p:spPr>
          <a:xfrm rot="0">
            <a:off x="823445" y="3296232"/>
            <a:ext cx="4958954" cy="9734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Retropix"/>
                <a:ea typeface="Retropix"/>
                <a:cs typeface="Retropix"/>
                <a:sym typeface="Retropix"/>
              </a:rPr>
              <a:t>words_to_keep = {</a:t>
            </a:r>
          </a:p>
          <a:p>
            <a:pPr algn="l">
              <a:lnSpc>
                <a:spcPts val="2520"/>
              </a:lnSpc>
              <a:spcBef>
                <a:spcPct val="0"/>
              </a:spcBef>
            </a:pPr>
            <a:r>
              <a:rPr lang="en-US" sz="1800">
                <a:solidFill>
                  <a:srgbClr val="FFFFFF"/>
                </a:solidFill>
                <a:latin typeface="Retropix"/>
                <a:ea typeface="Retropix"/>
                <a:cs typeface="Retropix"/>
                <a:sym typeface="Retropix"/>
              </a:rPr>
              <a:t>    "good", "bad", "perfect",'great', "poor","nice", "amazing", "disappointing", ....</a:t>
            </a:r>
          </a:p>
        </p:txBody>
      </p:sp>
      <p:sp>
        <p:nvSpPr>
          <p:cNvPr name="TextBox 31" id="31"/>
          <p:cNvSpPr txBox="true"/>
          <p:nvPr/>
        </p:nvSpPr>
        <p:spPr>
          <a:xfrm rot="0">
            <a:off x="823445" y="4854794"/>
            <a:ext cx="4958954" cy="1602105"/>
          </a:xfrm>
          <a:prstGeom prst="rect">
            <a:avLst/>
          </a:prstGeom>
        </p:spPr>
        <p:txBody>
          <a:bodyPr anchor="t" rtlCol="false" tIns="0" lIns="0" bIns="0" rIns="0">
            <a:spAutoFit/>
          </a:bodyPr>
          <a:lstStyle/>
          <a:p>
            <a:pPr algn="l">
              <a:lnSpc>
                <a:spcPts val="2520"/>
              </a:lnSpc>
            </a:pPr>
            <a:r>
              <a:rPr lang="en-US" sz="1800">
                <a:solidFill>
                  <a:srgbClr val="FFFFFF"/>
                </a:solidFill>
                <a:latin typeface="Retropix"/>
                <a:ea typeface="Retropix"/>
                <a:cs typeface="Retropix"/>
                <a:sym typeface="Retropix"/>
              </a:rPr>
              <a:t>ontractions = {</a:t>
            </a:r>
          </a:p>
          <a:p>
            <a:pPr algn="l">
              <a:lnSpc>
                <a:spcPts val="2520"/>
              </a:lnSpc>
            </a:pPr>
            <a:r>
              <a:rPr lang="en-US" sz="1800">
                <a:solidFill>
                  <a:srgbClr val="FFFFFF"/>
                </a:solidFill>
                <a:latin typeface="Retropix"/>
                <a:ea typeface="Retropix"/>
                <a:cs typeface="Retropix"/>
                <a:sym typeface="Retropix"/>
              </a:rPr>
              <a:t>  "can't": "cannot", "won't": "will not", "n't": " not", "'re": " are",...</a:t>
            </a:r>
          </a:p>
          <a:p>
            <a:pPr algn="l">
              <a:lnSpc>
                <a:spcPts val="2520"/>
              </a:lnSpc>
            </a:pPr>
            <a:r>
              <a:rPr lang="en-US" sz="1800">
                <a:solidFill>
                  <a:srgbClr val="FFFFFF"/>
                </a:solidFill>
                <a:latin typeface="Retropix"/>
                <a:ea typeface="Retropix"/>
                <a:cs typeface="Retropix"/>
                <a:sym typeface="Retropix"/>
              </a:rPr>
              <a:t> </a:t>
            </a:r>
          </a:p>
          <a:p>
            <a:pPr algn="l">
              <a:lnSpc>
                <a:spcPts val="2520"/>
              </a:lnSpc>
            </a:pPr>
          </a:p>
        </p:txBody>
      </p:sp>
      <p:sp>
        <p:nvSpPr>
          <p:cNvPr name="TextBox 32" id="32"/>
          <p:cNvSpPr txBox="true"/>
          <p:nvPr/>
        </p:nvSpPr>
        <p:spPr>
          <a:xfrm rot="0">
            <a:off x="823445" y="6251048"/>
            <a:ext cx="4958954" cy="973455"/>
          </a:xfrm>
          <a:prstGeom prst="rect">
            <a:avLst/>
          </a:prstGeom>
        </p:spPr>
        <p:txBody>
          <a:bodyPr anchor="t" rtlCol="false" tIns="0" lIns="0" bIns="0" rIns="0">
            <a:spAutoFit/>
          </a:bodyPr>
          <a:lstStyle/>
          <a:p>
            <a:pPr algn="l">
              <a:lnSpc>
                <a:spcPts val="2520"/>
              </a:lnSpc>
            </a:pPr>
            <a:r>
              <a:rPr lang="en-US" sz="1800">
                <a:solidFill>
                  <a:srgbClr val="FFFFFF"/>
                </a:solidFill>
                <a:latin typeface="Retropix"/>
                <a:ea typeface="Retropix"/>
                <a:cs typeface="Retropix"/>
                <a:sym typeface="Retropix"/>
              </a:rPr>
              <a:t>important_stopwords = {</a:t>
            </a:r>
          </a:p>
          <a:p>
            <a:pPr algn="l">
              <a:lnSpc>
                <a:spcPts val="2520"/>
              </a:lnSpc>
            </a:pPr>
            <a:r>
              <a:rPr lang="en-US" sz="1800">
                <a:solidFill>
                  <a:srgbClr val="FFFFFF"/>
                </a:solidFill>
                <a:latin typeface="Retropix"/>
                <a:ea typeface="Retropix"/>
                <a:cs typeface="Retropix"/>
                <a:sym typeface="Retropix"/>
              </a:rPr>
              <a:t>"not", "no", "never", "very", "all"...</a:t>
            </a:r>
          </a:p>
          <a:p>
            <a:pPr algn="l">
              <a:lnSpc>
                <a:spcPts val="2520"/>
              </a:lnSpc>
            </a:pPr>
          </a:p>
        </p:txBody>
      </p:sp>
      <p:sp>
        <p:nvSpPr>
          <p:cNvPr name="TextBox 33" id="33"/>
          <p:cNvSpPr txBox="true"/>
          <p:nvPr/>
        </p:nvSpPr>
        <p:spPr>
          <a:xfrm rot="0">
            <a:off x="823445" y="7148303"/>
            <a:ext cx="4958954" cy="973455"/>
          </a:xfrm>
          <a:prstGeom prst="rect">
            <a:avLst/>
          </a:prstGeom>
        </p:spPr>
        <p:txBody>
          <a:bodyPr anchor="t" rtlCol="false" tIns="0" lIns="0" bIns="0" rIns="0">
            <a:spAutoFit/>
          </a:bodyPr>
          <a:lstStyle/>
          <a:p>
            <a:pPr algn="l">
              <a:lnSpc>
                <a:spcPts val="2520"/>
              </a:lnSpc>
            </a:pPr>
            <a:r>
              <a:rPr lang="en-US" sz="1800">
                <a:solidFill>
                  <a:srgbClr val="FFFFFF"/>
                </a:solidFill>
                <a:latin typeface="Retropix"/>
                <a:ea typeface="Retropix"/>
                <a:cs typeface="Retropix"/>
                <a:sym typeface="Retropix"/>
              </a:rPr>
              <a:t>negation_words = {"not", "no", "never", "none", "nothing",...</a:t>
            </a:r>
          </a:p>
          <a:p>
            <a:pPr algn="l">
              <a:lnSpc>
                <a:spcPts val="252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29" id="29"/>
          <p:cNvSpPr txBox="true"/>
          <p:nvPr/>
        </p:nvSpPr>
        <p:spPr>
          <a:xfrm rot="0">
            <a:off x="10442872" y="2373351"/>
            <a:ext cx="5649688" cy="3821431"/>
          </a:xfrm>
          <a:prstGeom prst="rect">
            <a:avLst/>
          </a:prstGeom>
        </p:spPr>
        <p:txBody>
          <a:bodyPr anchor="t" rtlCol="false" tIns="0" lIns="0" bIns="0" rIns="0">
            <a:spAutoFit/>
          </a:bodyPr>
          <a:lstStyle/>
          <a:p>
            <a:pPr algn="r" rtl="true">
              <a:lnSpc>
                <a:spcPts val="4349"/>
              </a:lnSpc>
            </a:pPr>
            <a:r>
              <a:rPr lang="ar-EG" sz="2499" u="sng">
                <a:solidFill>
                  <a:srgbClr val="000000"/>
                </a:solidFill>
                <a:latin typeface="Retropix"/>
                <a:ea typeface="Retropix"/>
                <a:cs typeface="Retropix"/>
                <a:sym typeface="Retropix"/>
                <a:rtl val="true"/>
              </a:rPr>
              <a:t>پردازش متن</a:t>
            </a:r>
            <a:r>
              <a:rPr lang="ar-EG" sz="2499">
                <a:solidFill>
                  <a:srgbClr val="000000"/>
                </a:solidFill>
                <a:latin typeface="Retropix"/>
                <a:ea typeface="Retropix"/>
                <a:cs typeface="Retropix"/>
                <a:sym typeface="Retropix"/>
                <a:rtl val="true"/>
              </a:rPr>
              <a:t> :</a:t>
            </a:r>
          </a:p>
          <a:p>
            <a:pPr algn="r" rtl="true">
              <a:lnSpc>
                <a:spcPts val="4349"/>
              </a:lnSpc>
            </a:pPr>
          </a:p>
          <a:p>
            <a:pPr algn="r" rtl="true">
              <a:lnSpc>
                <a:spcPts val="3653"/>
              </a:lnSpc>
            </a:pPr>
            <a:r>
              <a:rPr lang="ar-EG" sz="2099">
                <a:solidFill>
                  <a:srgbClr val="000000"/>
                </a:solidFill>
                <a:latin typeface="Retropix"/>
                <a:ea typeface="Retropix"/>
                <a:cs typeface="Retropix"/>
                <a:sym typeface="Retropix"/>
                <a:rtl val="true"/>
              </a:rPr>
              <a:t>سپس کلمات باقیمانده بدون توقف به جز کلمات مهم، حذف و پس از ریشه‌یابی، الگوی منفی‌سازی در جملات نیز اعمال شد تا عبارات منفی به شکل برجسته نشان داده شوند. در نهایت، این متن‌های پردازش‌شده  ذخیره شدند.</a:t>
            </a:r>
          </a:p>
          <a:p>
            <a:pPr algn="l">
              <a:lnSpc>
                <a:spcPts val="2939"/>
              </a:lnSpc>
            </a:pPr>
          </a:p>
        </p:txBody>
      </p:sp>
      <p:sp>
        <p:nvSpPr>
          <p:cNvPr name="TextBox 30" id="30"/>
          <p:cNvSpPr txBox="true"/>
          <p:nvPr/>
        </p:nvSpPr>
        <p:spPr>
          <a:xfrm rot="0">
            <a:off x="823445" y="3296232"/>
            <a:ext cx="4958954" cy="9734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Retropix"/>
                <a:ea typeface="Retropix"/>
                <a:cs typeface="Retropix"/>
                <a:sym typeface="Retropix"/>
              </a:rPr>
              <a:t>words_to_keep = {</a:t>
            </a:r>
          </a:p>
          <a:p>
            <a:pPr algn="l">
              <a:lnSpc>
                <a:spcPts val="2520"/>
              </a:lnSpc>
              <a:spcBef>
                <a:spcPct val="0"/>
              </a:spcBef>
            </a:pPr>
            <a:r>
              <a:rPr lang="en-US" sz="1800">
                <a:solidFill>
                  <a:srgbClr val="FFFFFF"/>
                </a:solidFill>
                <a:latin typeface="Retropix"/>
                <a:ea typeface="Retropix"/>
                <a:cs typeface="Retropix"/>
                <a:sym typeface="Retropix"/>
              </a:rPr>
              <a:t>    "good", "bad", "perfect",'great', "poor","nice", "amazing", "disappointing", ....</a:t>
            </a:r>
          </a:p>
        </p:txBody>
      </p:sp>
      <p:sp>
        <p:nvSpPr>
          <p:cNvPr name="TextBox 31" id="31"/>
          <p:cNvSpPr txBox="true"/>
          <p:nvPr/>
        </p:nvSpPr>
        <p:spPr>
          <a:xfrm rot="0">
            <a:off x="823445" y="4854794"/>
            <a:ext cx="4958954" cy="1602105"/>
          </a:xfrm>
          <a:prstGeom prst="rect">
            <a:avLst/>
          </a:prstGeom>
        </p:spPr>
        <p:txBody>
          <a:bodyPr anchor="t" rtlCol="false" tIns="0" lIns="0" bIns="0" rIns="0">
            <a:spAutoFit/>
          </a:bodyPr>
          <a:lstStyle/>
          <a:p>
            <a:pPr algn="l">
              <a:lnSpc>
                <a:spcPts val="2520"/>
              </a:lnSpc>
            </a:pPr>
            <a:r>
              <a:rPr lang="en-US" sz="1800">
                <a:solidFill>
                  <a:srgbClr val="FFFFFF"/>
                </a:solidFill>
                <a:latin typeface="Retropix"/>
                <a:ea typeface="Retropix"/>
                <a:cs typeface="Retropix"/>
                <a:sym typeface="Retropix"/>
              </a:rPr>
              <a:t>ontractions = {</a:t>
            </a:r>
          </a:p>
          <a:p>
            <a:pPr algn="l">
              <a:lnSpc>
                <a:spcPts val="2520"/>
              </a:lnSpc>
            </a:pPr>
            <a:r>
              <a:rPr lang="en-US" sz="1800">
                <a:solidFill>
                  <a:srgbClr val="FFFFFF"/>
                </a:solidFill>
                <a:latin typeface="Retropix"/>
                <a:ea typeface="Retropix"/>
                <a:cs typeface="Retropix"/>
                <a:sym typeface="Retropix"/>
              </a:rPr>
              <a:t>  "can't": "cannot", "won't": "will not", "n't": " not", "'re": " are",...</a:t>
            </a:r>
          </a:p>
          <a:p>
            <a:pPr algn="l">
              <a:lnSpc>
                <a:spcPts val="2520"/>
              </a:lnSpc>
            </a:pPr>
            <a:r>
              <a:rPr lang="en-US" sz="1800">
                <a:solidFill>
                  <a:srgbClr val="FFFFFF"/>
                </a:solidFill>
                <a:latin typeface="Retropix"/>
                <a:ea typeface="Retropix"/>
                <a:cs typeface="Retropix"/>
                <a:sym typeface="Retropix"/>
              </a:rPr>
              <a:t> </a:t>
            </a:r>
          </a:p>
          <a:p>
            <a:pPr algn="l">
              <a:lnSpc>
                <a:spcPts val="2520"/>
              </a:lnSpc>
            </a:pPr>
          </a:p>
        </p:txBody>
      </p:sp>
      <p:sp>
        <p:nvSpPr>
          <p:cNvPr name="TextBox 32" id="32"/>
          <p:cNvSpPr txBox="true"/>
          <p:nvPr/>
        </p:nvSpPr>
        <p:spPr>
          <a:xfrm rot="0">
            <a:off x="823445" y="6251048"/>
            <a:ext cx="4958954" cy="973455"/>
          </a:xfrm>
          <a:prstGeom prst="rect">
            <a:avLst/>
          </a:prstGeom>
        </p:spPr>
        <p:txBody>
          <a:bodyPr anchor="t" rtlCol="false" tIns="0" lIns="0" bIns="0" rIns="0">
            <a:spAutoFit/>
          </a:bodyPr>
          <a:lstStyle/>
          <a:p>
            <a:pPr algn="l">
              <a:lnSpc>
                <a:spcPts val="2520"/>
              </a:lnSpc>
            </a:pPr>
            <a:r>
              <a:rPr lang="en-US" sz="1800">
                <a:solidFill>
                  <a:srgbClr val="FFFFFF"/>
                </a:solidFill>
                <a:latin typeface="Retropix"/>
                <a:ea typeface="Retropix"/>
                <a:cs typeface="Retropix"/>
                <a:sym typeface="Retropix"/>
              </a:rPr>
              <a:t>important_stopwords = {</a:t>
            </a:r>
          </a:p>
          <a:p>
            <a:pPr algn="l">
              <a:lnSpc>
                <a:spcPts val="2520"/>
              </a:lnSpc>
            </a:pPr>
            <a:r>
              <a:rPr lang="en-US" sz="1800">
                <a:solidFill>
                  <a:srgbClr val="FFFFFF"/>
                </a:solidFill>
                <a:latin typeface="Retropix"/>
                <a:ea typeface="Retropix"/>
                <a:cs typeface="Retropix"/>
                <a:sym typeface="Retropix"/>
              </a:rPr>
              <a:t>"not", "no", "never", "very", "all"...</a:t>
            </a:r>
          </a:p>
          <a:p>
            <a:pPr algn="l">
              <a:lnSpc>
                <a:spcPts val="2520"/>
              </a:lnSpc>
            </a:pPr>
          </a:p>
        </p:txBody>
      </p:sp>
      <p:sp>
        <p:nvSpPr>
          <p:cNvPr name="TextBox 33" id="33"/>
          <p:cNvSpPr txBox="true"/>
          <p:nvPr/>
        </p:nvSpPr>
        <p:spPr>
          <a:xfrm rot="0">
            <a:off x="823445" y="7148303"/>
            <a:ext cx="4958954" cy="973455"/>
          </a:xfrm>
          <a:prstGeom prst="rect">
            <a:avLst/>
          </a:prstGeom>
        </p:spPr>
        <p:txBody>
          <a:bodyPr anchor="t" rtlCol="false" tIns="0" lIns="0" bIns="0" rIns="0">
            <a:spAutoFit/>
          </a:bodyPr>
          <a:lstStyle/>
          <a:p>
            <a:pPr algn="l">
              <a:lnSpc>
                <a:spcPts val="2520"/>
              </a:lnSpc>
            </a:pPr>
            <a:r>
              <a:rPr lang="en-US" sz="1800">
                <a:solidFill>
                  <a:srgbClr val="FFFFFF"/>
                </a:solidFill>
                <a:latin typeface="Retropix"/>
                <a:ea typeface="Retropix"/>
                <a:cs typeface="Retropix"/>
                <a:sym typeface="Retropix"/>
              </a:rPr>
              <a:t>negation_words = {"not", "no", "never", "none", "nothing",...</a:t>
            </a:r>
          </a:p>
          <a:p>
            <a:pPr algn="l">
              <a:lnSpc>
                <a:spcPts val="252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29" id="29"/>
          <p:cNvSpPr txBox="true"/>
          <p:nvPr/>
        </p:nvSpPr>
        <p:spPr>
          <a:xfrm rot="0">
            <a:off x="10442872" y="2373351"/>
            <a:ext cx="5649688" cy="5354956"/>
          </a:xfrm>
          <a:prstGeom prst="rect">
            <a:avLst/>
          </a:prstGeom>
        </p:spPr>
        <p:txBody>
          <a:bodyPr anchor="t" rtlCol="false" tIns="0" lIns="0" bIns="0" rIns="0">
            <a:spAutoFit/>
          </a:bodyPr>
          <a:lstStyle/>
          <a:p>
            <a:pPr algn="r" rtl="true">
              <a:lnSpc>
                <a:spcPts val="4349"/>
              </a:lnSpc>
            </a:pPr>
            <a:r>
              <a:rPr lang="ar-EG" sz="2499">
                <a:solidFill>
                  <a:srgbClr val="000000"/>
                </a:solidFill>
                <a:latin typeface="Retropix"/>
                <a:ea typeface="Retropix"/>
                <a:cs typeface="Retropix"/>
                <a:sym typeface="Retropix"/>
                <a:rtl val="true"/>
              </a:rPr>
              <a:t>مدل سازی :</a:t>
            </a:r>
          </a:p>
          <a:p>
            <a:pPr algn="r" rtl="true">
              <a:lnSpc>
                <a:spcPts val="3132"/>
              </a:lnSpc>
            </a:pPr>
            <a:r>
              <a:rPr lang="ar-EG" sz="1800">
                <a:solidFill>
                  <a:srgbClr val="000000"/>
                </a:solidFill>
                <a:latin typeface="Retropix"/>
                <a:ea typeface="Retropix"/>
                <a:cs typeface="Retropix"/>
                <a:sym typeface="Retropix"/>
                <a:rtl val="true"/>
              </a:rPr>
              <a:t>مدل </a:t>
            </a:r>
            <a:r>
              <a:rPr lang="en-US" sz="1800">
                <a:solidFill>
                  <a:srgbClr val="000000"/>
                </a:solidFill>
                <a:latin typeface="Retropix"/>
                <a:ea typeface="Retropix"/>
                <a:cs typeface="Retropix"/>
                <a:sym typeface="Retropix"/>
              </a:rPr>
              <a:t>1</a:t>
            </a:r>
            <a:r>
              <a:rPr lang="ar-EG" sz="1800">
                <a:solidFill>
                  <a:srgbClr val="000000"/>
                </a:solidFill>
                <a:latin typeface="Retropix"/>
                <a:ea typeface="Retropix"/>
                <a:cs typeface="Retropix"/>
                <a:sym typeface="Retropix"/>
                <a:rtl val="true"/>
              </a:rPr>
              <a:t>:</a:t>
            </a:r>
          </a:p>
          <a:p>
            <a:pPr algn="r" rtl="true">
              <a:lnSpc>
                <a:spcPts val="3132"/>
              </a:lnSpc>
            </a:pPr>
            <a:r>
              <a:rPr lang="ar-EG" sz="1800">
                <a:solidFill>
                  <a:srgbClr val="000000"/>
                </a:solidFill>
                <a:latin typeface="Retropix"/>
                <a:ea typeface="Retropix"/>
                <a:cs typeface="Retropix"/>
                <a:sym typeface="Retropix"/>
                <a:rtl val="true"/>
              </a:rPr>
              <a:t>در مدل یک ابتدا از </a:t>
            </a:r>
            <a:r>
              <a:rPr lang="en-US" sz="1800">
                <a:solidFill>
                  <a:srgbClr val="000000"/>
                </a:solidFill>
                <a:latin typeface="Retropix"/>
                <a:ea typeface="Retropix"/>
                <a:cs typeface="Retropix"/>
                <a:sym typeface="Retropix"/>
              </a:rPr>
              <a:t>logistic regression</a:t>
            </a:r>
            <a:r>
              <a:rPr lang="ar-EG" sz="1800">
                <a:solidFill>
                  <a:srgbClr val="000000"/>
                </a:solidFill>
                <a:latin typeface="Retropix"/>
                <a:ea typeface="Retropix"/>
                <a:cs typeface="Retropix"/>
                <a:sym typeface="Retropix"/>
                <a:rtl val="true"/>
              </a:rPr>
              <a:t> به همراه </a:t>
            </a:r>
            <a:r>
              <a:rPr lang="en-US" sz="1800">
                <a:solidFill>
                  <a:srgbClr val="000000"/>
                </a:solidFill>
                <a:latin typeface="Retropix"/>
                <a:ea typeface="Retropix"/>
                <a:cs typeface="Retropix"/>
                <a:sym typeface="Retropix"/>
              </a:rPr>
              <a:t>tfidfvectorziser</a:t>
            </a:r>
            <a:r>
              <a:rPr lang="ar-EG" sz="1800">
                <a:solidFill>
                  <a:srgbClr val="000000"/>
                </a:solidFill>
                <a:latin typeface="Retropix"/>
                <a:ea typeface="Retropix"/>
                <a:cs typeface="Retropix"/>
                <a:sym typeface="Retropix"/>
                <a:rtl val="true"/>
              </a:rPr>
              <a:t> استفاده کردم.</a:t>
            </a:r>
          </a:p>
          <a:p>
            <a:pPr algn="r" rtl="true">
              <a:lnSpc>
                <a:spcPts val="3132"/>
              </a:lnSpc>
            </a:pPr>
            <a:r>
              <a:rPr lang="ar-EG" sz="1800">
                <a:solidFill>
                  <a:srgbClr val="000000"/>
                </a:solidFill>
                <a:latin typeface="Retropix"/>
                <a:ea typeface="Retropix"/>
                <a:cs typeface="Retropix"/>
                <a:sym typeface="Retropix"/>
                <a:rtl val="true"/>
              </a:rPr>
              <a:t>مدل </a:t>
            </a:r>
            <a:r>
              <a:rPr lang="en-US" sz="1800">
                <a:solidFill>
                  <a:srgbClr val="000000"/>
                </a:solidFill>
                <a:latin typeface="Retropix"/>
                <a:ea typeface="Retropix"/>
                <a:cs typeface="Retropix"/>
                <a:sym typeface="Retropix"/>
              </a:rPr>
              <a:t>tfidf</a:t>
            </a:r>
            <a:r>
              <a:rPr lang="ar-EG" sz="1800">
                <a:solidFill>
                  <a:srgbClr val="000000"/>
                </a:solidFill>
                <a:latin typeface="Retropix"/>
                <a:ea typeface="Retropix"/>
                <a:cs typeface="Retropix"/>
                <a:sym typeface="Retropix"/>
                <a:rtl val="true"/>
              </a:rPr>
              <a:t>، تکست ما را به یک فیچر عددی تبدیل می‌کند گه اهمیت هر کلمه را در تکست نشان می‌دهد.</a:t>
            </a:r>
          </a:p>
          <a:p>
            <a:pPr algn="r" rtl="true">
              <a:lnSpc>
                <a:spcPts val="3132"/>
              </a:lnSpc>
            </a:pPr>
            <a:r>
              <a:rPr lang="ar-EG" sz="1800">
                <a:solidFill>
                  <a:srgbClr val="000000"/>
                </a:solidFill>
                <a:latin typeface="Retropix"/>
                <a:ea typeface="Retropix"/>
                <a:cs typeface="Retropix"/>
                <a:sym typeface="Retropix"/>
                <a:rtl val="true"/>
              </a:rPr>
              <a:t>این مدل از </a:t>
            </a:r>
            <a:r>
              <a:rPr lang="en-US" sz="1800">
                <a:solidFill>
                  <a:srgbClr val="000000"/>
                </a:solidFill>
                <a:latin typeface="Retropix"/>
                <a:ea typeface="Retropix"/>
                <a:cs typeface="Retropix"/>
                <a:sym typeface="Retropix"/>
              </a:rPr>
              <a:t>ngram</a:t>
            </a:r>
            <a:r>
              <a:rPr lang="ar-EG" sz="1800">
                <a:solidFill>
                  <a:srgbClr val="000000"/>
                </a:solidFill>
                <a:latin typeface="Retropix"/>
                <a:ea typeface="Retropix"/>
                <a:cs typeface="Retropix"/>
                <a:sym typeface="Retropix"/>
                <a:rtl val="true"/>
              </a:rPr>
              <a:t> استفاده می‌کند که </a:t>
            </a:r>
            <a:r>
              <a:rPr lang="en-US" sz="1800">
                <a:solidFill>
                  <a:srgbClr val="000000"/>
                </a:solidFill>
                <a:latin typeface="Retropix"/>
                <a:ea typeface="Retropix"/>
                <a:cs typeface="Retropix"/>
                <a:sym typeface="Retropix"/>
              </a:rPr>
              <a:t>phrase</a:t>
            </a:r>
            <a:r>
              <a:rPr lang="ar-EG" sz="1800">
                <a:solidFill>
                  <a:srgbClr val="000000"/>
                </a:solidFill>
                <a:latin typeface="Retropix"/>
                <a:ea typeface="Retropix"/>
                <a:cs typeface="Retropix"/>
                <a:sym typeface="Retropix"/>
                <a:rtl val="true"/>
              </a:rPr>
              <a:t> های مهم را دربرمی‌گیرد.</a:t>
            </a:r>
          </a:p>
          <a:p>
            <a:pPr algn="r" rtl="true">
              <a:lnSpc>
                <a:spcPts val="3132"/>
              </a:lnSpc>
            </a:pPr>
            <a:r>
              <a:rPr lang="ar-EG" sz="1800">
                <a:solidFill>
                  <a:srgbClr val="000000"/>
                </a:solidFill>
                <a:latin typeface="Retropix"/>
                <a:ea typeface="Retropix"/>
                <a:cs typeface="Retropix"/>
                <a:sym typeface="Retropix"/>
                <a:rtl val="true"/>
              </a:rPr>
              <a:t>یک آپشن </a:t>
            </a:r>
            <a:r>
              <a:rPr lang="en-US" sz="1800">
                <a:solidFill>
                  <a:srgbClr val="000000"/>
                </a:solidFill>
                <a:latin typeface="Retropix"/>
                <a:ea typeface="Retropix"/>
                <a:cs typeface="Retropix"/>
                <a:sym typeface="Retropix"/>
              </a:rPr>
              <a:t>max feature</a:t>
            </a:r>
            <a:r>
              <a:rPr lang="ar-EG" sz="1800">
                <a:solidFill>
                  <a:srgbClr val="000000"/>
                </a:solidFill>
                <a:latin typeface="Retropix"/>
                <a:ea typeface="Retropix"/>
                <a:cs typeface="Retropix"/>
                <a:sym typeface="Retropix"/>
                <a:rtl val="true"/>
              </a:rPr>
              <a:t> دارد که تعداد کلمه های مهم مارا محدود می‌کند.</a:t>
            </a:r>
          </a:p>
          <a:p>
            <a:pPr algn="r" rtl="true">
              <a:lnSpc>
                <a:spcPts val="3132"/>
              </a:lnSpc>
            </a:pPr>
            <a:r>
              <a:rPr lang="ar-EG" sz="1800">
                <a:solidFill>
                  <a:srgbClr val="000000"/>
                </a:solidFill>
                <a:latin typeface="Retropix"/>
                <a:ea typeface="Retropix"/>
                <a:cs typeface="Retropix"/>
                <a:sym typeface="Retropix"/>
                <a:rtl val="true"/>
              </a:rPr>
              <a:t>بعد این که مدل خود را فیت کردیم با ما </a:t>
            </a:r>
            <a:r>
              <a:rPr lang="en-US" sz="1800">
                <a:solidFill>
                  <a:srgbClr val="000000"/>
                </a:solidFill>
                <a:latin typeface="Retropix"/>
                <a:ea typeface="Retropix"/>
                <a:cs typeface="Retropix"/>
                <a:sym typeface="Retropix"/>
              </a:rPr>
              <a:t>f1 score</a:t>
            </a:r>
            <a:r>
              <a:rPr lang="ar-EG" sz="1800">
                <a:solidFill>
                  <a:srgbClr val="000000"/>
                </a:solidFill>
                <a:latin typeface="Retropix"/>
                <a:ea typeface="Retropix"/>
                <a:cs typeface="Retropix"/>
                <a:sym typeface="Retropix"/>
                <a:rtl val="true"/>
              </a:rPr>
              <a:t> پایین را داد:</a:t>
            </a:r>
          </a:p>
          <a:p>
            <a:pPr algn="l">
              <a:lnSpc>
                <a:spcPts val="3653"/>
              </a:lnSpc>
            </a:pPr>
            <a:r>
              <a:rPr lang="en-US" sz="2099">
                <a:solidFill>
                  <a:srgbClr val="000000"/>
                </a:solidFill>
                <a:latin typeface="Retropix"/>
                <a:ea typeface="Retropix"/>
                <a:cs typeface="Retropix"/>
                <a:sym typeface="Retropix"/>
              </a:rPr>
              <a:t>F1 Score = 0.7105</a:t>
            </a:r>
          </a:p>
          <a:p>
            <a:pPr algn="l">
              <a:lnSpc>
                <a:spcPts val="2939"/>
              </a:lnSpc>
            </a:pPr>
          </a:p>
        </p:txBody>
      </p:sp>
      <p:sp>
        <p:nvSpPr>
          <p:cNvPr name="TextBox 30" id="30"/>
          <p:cNvSpPr txBox="true"/>
          <p:nvPr/>
        </p:nvSpPr>
        <p:spPr>
          <a:xfrm rot="0">
            <a:off x="823445" y="3267657"/>
            <a:ext cx="6531885" cy="4235553"/>
          </a:xfrm>
          <a:prstGeom prst="rect">
            <a:avLst/>
          </a:prstGeom>
        </p:spPr>
        <p:txBody>
          <a:bodyPr anchor="t" rtlCol="false" tIns="0" lIns="0" bIns="0" rIns="0">
            <a:spAutoFit/>
          </a:bodyPr>
          <a:lstStyle/>
          <a:p>
            <a:pPr algn="l">
              <a:lnSpc>
                <a:spcPts val="3319"/>
              </a:lnSpc>
            </a:pPr>
            <a:r>
              <a:rPr lang="en-US" sz="2370">
                <a:solidFill>
                  <a:srgbClr val="FFFFFF"/>
                </a:solidFill>
                <a:latin typeface="Retropix"/>
                <a:ea typeface="Retropix"/>
                <a:cs typeface="Retropix"/>
                <a:sym typeface="Retropix"/>
              </a:rPr>
              <a:t>pipeline = Pipeline([</a:t>
            </a:r>
          </a:p>
          <a:p>
            <a:pPr algn="l">
              <a:lnSpc>
                <a:spcPts val="3319"/>
              </a:lnSpc>
            </a:pPr>
            <a:r>
              <a:rPr lang="en-US" sz="2370">
                <a:solidFill>
                  <a:srgbClr val="FFFFFF"/>
                </a:solidFill>
                <a:latin typeface="Retropix"/>
                <a:ea typeface="Retropix"/>
                <a:cs typeface="Retropix"/>
                <a:sym typeface="Retropix"/>
              </a:rPr>
              <a:t>  ('tfidf', TfidfVectorizer(max_features=20000, ngram_range=(1, 3))),</a:t>
            </a:r>
          </a:p>
          <a:p>
            <a:pPr algn="l">
              <a:lnSpc>
                <a:spcPts val="3319"/>
              </a:lnSpc>
            </a:pPr>
            <a:r>
              <a:rPr lang="en-US" sz="2370">
                <a:solidFill>
                  <a:srgbClr val="FFFFFF"/>
                </a:solidFill>
                <a:latin typeface="Retropix"/>
                <a:ea typeface="Retropix"/>
                <a:cs typeface="Retropix"/>
                <a:sym typeface="Retropix"/>
              </a:rPr>
              <a:t>  ('clf', LogisticRegression(multi_class='multinomial', solver='lbfgs', max_iter=5000))</a:t>
            </a:r>
          </a:p>
          <a:p>
            <a:pPr algn="l">
              <a:lnSpc>
                <a:spcPts val="3319"/>
              </a:lnSpc>
            </a:pPr>
            <a:r>
              <a:rPr lang="en-US" sz="2370">
                <a:solidFill>
                  <a:srgbClr val="FFFFFF"/>
                </a:solidFill>
                <a:latin typeface="Retropix"/>
                <a:ea typeface="Retropix"/>
                <a:cs typeface="Retropix"/>
                <a:sym typeface="Retropix"/>
              </a:rPr>
              <a:t>])</a:t>
            </a:r>
          </a:p>
          <a:p>
            <a:pPr algn="l">
              <a:lnSpc>
                <a:spcPts val="3319"/>
              </a:lnSpc>
            </a:pPr>
          </a:p>
          <a:p>
            <a:pPr algn="l">
              <a:lnSpc>
                <a:spcPts val="331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29" id="29"/>
          <p:cNvSpPr txBox="true"/>
          <p:nvPr/>
        </p:nvSpPr>
        <p:spPr>
          <a:xfrm rot="0">
            <a:off x="10442872" y="2373351"/>
            <a:ext cx="5649688" cy="3792856"/>
          </a:xfrm>
          <a:prstGeom prst="rect">
            <a:avLst/>
          </a:prstGeom>
        </p:spPr>
        <p:txBody>
          <a:bodyPr anchor="t" rtlCol="false" tIns="0" lIns="0" bIns="0" rIns="0">
            <a:spAutoFit/>
          </a:bodyPr>
          <a:lstStyle/>
          <a:p>
            <a:pPr algn="r" rtl="true">
              <a:lnSpc>
                <a:spcPts val="4349"/>
              </a:lnSpc>
            </a:pPr>
            <a:r>
              <a:rPr lang="ar-EG" sz="2499">
                <a:solidFill>
                  <a:srgbClr val="000000"/>
                </a:solidFill>
                <a:latin typeface="Retropix"/>
                <a:ea typeface="Retropix"/>
                <a:cs typeface="Retropix"/>
                <a:sym typeface="Retropix"/>
                <a:rtl val="true"/>
              </a:rPr>
              <a:t>مدل سازی :</a:t>
            </a:r>
          </a:p>
          <a:p>
            <a:pPr algn="r" rtl="true">
              <a:lnSpc>
                <a:spcPts val="3132"/>
              </a:lnSpc>
            </a:pPr>
            <a:r>
              <a:rPr lang="ar-EG" sz="1800">
                <a:solidFill>
                  <a:srgbClr val="000000"/>
                </a:solidFill>
                <a:latin typeface="Retropix"/>
                <a:ea typeface="Retropix"/>
                <a:cs typeface="Retropix"/>
                <a:sym typeface="Retropix"/>
                <a:rtl val="true"/>
              </a:rPr>
              <a:t>مدل </a:t>
            </a:r>
            <a:r>
              <a:rPr lang="en-US" sz="1800">
                <a:solidFill>
                  <a:srgbClr val="000000"/>
                </a:solidFill>
                <a:latin typeface="Retropix"/>
                <a:ea typeface="Retropix"/>
                <a:cs typeface="Retropix"/>
                <a:sym typeface="Retropix"/>
              </a:rPr>
              <a:t>2</a:t>
            </a:r>
            <a:r>
              <a:rPr lang="ar-EG" sz="1800">
                <a:solidFill>
                  <a:srgbClr val="000000"/>
                </a:solidFill>
                <a:latin typeface="Retropix"/>
                <a:ea typeface="Retropix"/>
                <a:cs typeface="Retropix"/>
                <a:sym typeface="Retropix"/>
                <a:rtl val="true"/>
              </a:rPr>
              <a:t>:</a:t>
            </a:r>
          </a:p>
          <a:p>
            <a:pPr algn="r" rtl="true">
              <a:lnSpc>
                <a:spcPts val="3132"/>
              </a:lnSpc>
            </a:pPr>
            <a:r>
              <a:rPr lang="ar-EG" sz="1800">
                <a:solidFill>
                  <a:srgbClr val="000000"/>
                </a:solidFill>
                <a:latin typeface="Retropix"/>
                <a:ea typeface="Retropix"/>
                <a:cs typeface="Retropix"/>
                <a:sym typeface="Retropix"/>
                <a:rtl val="true"/>
              </a:rPr>
              <a:t>در مدل دوم به جای </a:t>
            </a:r>
            <a:r>
              <a:rPr lang="en-US" sz="1800">
                <a:solidFill>
                  <a:srgbClr val="000000"/>
                </a:solidFill>
                <a:latin typeface="Retropix"/>
                <a:ea typeface="Retropix"/>
                <a:cs typeface="Retropix"/>
                <a:sym typeface="Retropix"/>
              </a:rPr>
              <a:t>td idf</a:t>
            </a:r>
            <a:r>
              <a:rPr lang="ar-EG" sz="1800">
                <a:solidFill>
                  <a:srgbClr val="000000"/>
                </a:solidFill>
                <a:latin typeface="Retropix"/>
                <a:ea typeface="Retropix"/>
                <a:cs typeface="Retropix"/>
                <a:sym typeface="Retropix"/>
                <a:rtl val="true"/>
              </a:rPr>
              <a:t> از </a:t>
            </a:r>
            <a:r>
              <a:rPr lang="en-US" sz="1800">
                <a:solidFill>
                  <a:srgbClr val="000000"/>
                </a:solidFill>
                <a:latin typeface="Retropix"/>
                <a:ea typeface="Retropix"/>
                <a:cs typeface="Retropix"/>
                <a:sym typeface="Retropix"/>
              </a:rPr>
              <a:t>count vectorzise</a:t>
            </a:r>
            <a:r>
              <a:rPr lang="ar-EG" sz="1800">
                <a:solidFill>
                  <a:srgbClr val="000000"/>
                </a:solidFill>
                <a:latin typeface="Retropix"/>
                <a:ea typeface="Retropix"/>
                <a:cs typeface="Retropix"/>
                <a:sym typeface="Retropix"/>
                <a:rtl val="true"/>
              </a:rPr>
              <a:t> استفاده کرده ایم.</a:t>
            </a:r>
          </a:p>
          <a:p>
            <a:pPr algn="r" rtl="true">
              <a:lnSpc>
                <a:spcPts val="3132"/>
              </a:lnSpc>
            </a:pPr>
            <a:r>
              <a:rPr lang="ar-EG" sz="1800">
                <a:solidFill>
                  <a:srgbClr val="000000"/>
                </a:solidFill>
                <a:latin typeface="Retropix"/>
                <a:ea typeface="Retropix"/>
                <a:cs typeface="Retropix"/>
                <a:sym typeface="Retropix"/>
                <a:rtl val="true"/>
              </a:rPr>
              <a:t>این مدل تکست هادا تبدیل به یک فیچر عددی می‌کند که با استفاده شمردن تعداد </a:t>
            </a:r>
            <a:r>
              <a:rPr lang="en-US" sz="1800">
                <a:solidFill>
                  <a:srgbClr val="000000"/>
                </a:solidFill>
                <a:latin typeface="Retropix"/>
                <a:ea typeface="Retropix"/>
                <a:cs typeface="Retropix"/>
                <a:sym typeface="Retropix"/>
              </a:rPr>
              <a:t>frequency</a:t>
            </a:r>
            <a:r>
              <a:rPr lang="ar-EG" sz="1800">
                <a:solidFill>
                  <a:srgbClr val="000000"/>
                </a:solidFill>
                <a:latin typeface="Retropix"/>
                <a:ea typeface="Retropix"/>
                <a:cs typeface="Retropix"/>
                <a:sym typeface="Retropix"/>
                <a:rtl val="true"/>
              </a:rPr>
              <a:t> هر کلمه است.</a:t>
            </a:r>
          </a:p>
          <a:p>
            <a:pPr algn="r" rtl="true">
              <a:lnSpc>
                <a:spcPts val="3132"/>
              </a:lnSpc>
            </a:pPr>
            <a:r>
              <a:rPr lang="ar-EG" sz="1800">
                <a:solidFill>
                  <a:srgbClr val="000000"/>
                </a:solidFill>
                <a:latin typeface="Retropix"/>
                <a:ea typeface="Retropix"/>
                <a:cs typeface="Retropix"/>
                <a:sym typeface="Retropix"/>
                <a:rtl val="true"/>
              </a:rPr>
              <a:t>بعد این که مدل خود را فیت کردیم با ما </a:t>
            </a:r>
            <a:r>
              <a:rPr lang="en-US" sz="1800">
                <a:solidFill>
                  <a:srgbClr val="000000"/>
                </a:solidFill>
                <a:latin typeface="Retropix"/>
                <a:ea typeface="Retropix"/>
                <a:cs typeface="Retropix"/>
                <a:sym typeface="Retropix"/>
              </a:rPr>
              <a:t>f1 score</a:t>
            </a:r>
            <a:r>
              <a:rPr lang="ar-EG" sz="1800">
                <a:solidFill>
                  <a:srgbClr val="000000"/>
                </a:solidFill>
                <a:latin typeface="Retropix"/>
                <a:ea typeface="Retropix"/>
                <a:cs typeface="Retropix"/>
                <a:sym typeface="Retropix"/>
                <a:rtl val="true"/>
              </a:rPr>
              <a:t> پایین را داد:</a:t>
            </a:r>
          </a:p>
          <a:p>
            <a:pPr algn="l">
              <a:lnSpc>
                <a:spcPts val="3653"/>
              </a:lnSpc>
            </a:pPr>
            <a:r>
              <a:rPr lang="en-US" sz="2099">
                <a:solidFill>
                  <a:srgbClr val="000000"/>
                </a:solidFill>
                <a:latin typeface="Retropix"/>
                <a:ea typeface="Retropix"/>
                <a:cs typeface="Retropix"/>
                <a:sym typeface="Retropix"/>
              </a:rPr>
              <a:t>F1 Score = 0.7014</a:t>
            </a:r>
          </a:p>
          <a:p>
            <a:pPr algn="l">
              <a:lnSpc>
                <a:spcPts val="2939"/>
              </a:lnSpc>
            </a:pPr>
          </a:p>
        </p:txBody>
      </p:sp>
      <p:sp>
        <p:nvSpPr>
          <p:cNvPr name="TextBox 30" id="30"/>
          <p:cNvSpPr txBox="true"/>
          <p:nvPr/>
        </p:nvSpPr>
        <p:spPr>
          <a:xfrm rot="0">
            <a:off x="823445" y="3267657"/>
            <a:ext cx="6531885" cy="3816453"/>
          </a:xfrm>
          <a:prstGeom prst="rect">
            <a:avLst/>
          </a:prstGeom>
        </p:spPr>
        <p:txBody>
          <a:bodyPr anchor="t" rtlCol="false" tIns="0" lIns="0" bIns="0" rIns="0">
            <a:spAutoFit/>
          </a:bodyPr>
          <a:lstStyle/>
          <a:p>
            <a:pPr algn="l">
              <a:lnSpc>
                <a:spcPts val="3319"/>
              </a:lnSpc>
            </a:pPr>
            <a:r>
              <a:rPr lang="en-US" sz="2370">
                <a:solidFill>
                  <a:srgbClr val="FFFFFF"/>
                </a:solidFill>
                <a:latin typeface="Retropix"/>
                <a:ea typeface="Retropix"/>
                <a:cs typeface="Retropix"/>
                <a:sym typeface="Retropix"/>
              </a:rPr>
              <a:t>pipeline4 = Pipeline([</a:t>
            </a:r>
          </a:p>
          <a:p>
            <a:pPr algn="l">
              <a:lnSpc>
                <a:spcPts val="3319"/>
              </a:lnSpc>
            </a:pPr>
            <a:r>
              <a:rPr lang="en-US" sz="2370">
                <a:solidFill>
                  <a:srgbClr val="FFFFFF"/>
                </a:solidFill>
                <a:latin typeface="Retropix"/>
                <a:ea typeface="Retropix"/>
                <a:cs typeface="Retropix"/>
                <a:sym typeface="Retropix"/>
              </a:rPr>
              <a:t>  ('count_vec', CountVectorizer(max_features=20000, ngram_range=(1, 3))),</a:t>
            </a:r>
          </a:p>
          <a:p>
            <a:pPr algn="l">
              <a:lnSpc>
                <a:spcPts val="3319"/>
              </a:lnSpc>
            </a:pPr>
            <a:r>
              <a:rPr lang="en-US" sz="2370">
                <a:solidFill>
                  <a:srgbClr val="FFFFFF"/>
                </a:solidFill>
                <a:latin typeface="Retropix"/>
                <a:ea typeface="Retropix"/>
                <a:cs typeface="Retropix"/>
                <a:sym typeface="Retropix"/>
              </a:rPr>
              <a:t>  ('clf', LogisticRegression(multi_class='multinomial', solver='lbfgs', max_iter=5000))</a:t>
            </a:r>
          </a:p>
          <a:p>
            <a:pPr algn="l">
              <a:lnSpc>
                <a:spcPts val="3319"/>
              </a:lnSpc>
            </a:pPr>
            <a:r>
              <a:rPr lang="en-US" sz="2370">
                <a:solidFill>
                  <a:srgbClr val="FFFFFF"/>
                </a:solidFill>
                <a:latin typeface="Retropix"/>
                <a:ea typeface="Retropix"/>
                <a:cs typeface="Retropix"/>
                <a:sym typeface="Retropix"/>
              </a:rPr>
              <a:t>])</a:t>
            </a:r>
          </a:p>
          <a:p>
            <a:pPr algn="l">
              <a:lnSpc>
                <a:spcPts val="331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8" id="28"/>
          <p:cNvSpPr/>
          <p:nvPr/>
        </p:nvSpPr>
        <p:spPr>
          <a:xfrm flipH="false" flipV="false" rot="0">
            <a:off x="419580" y="3502762"/>
            <a:ext cx="8621898" cy="4138511"/>
          </a:xfrm>
          <a:custGeom>
            <a:avLst/>
            <a:gdLst/>
            <a:ahLst/>
            <a:cxnLst/>
            <a:rect r="r" b="b" t="t" l="l"/>
            <a:pathLst>
              <a:path h="4138511" w="8621898">
                <a:moveTo>
                  <a:pt x="0" y="0"/>
                </a:moveTo>
                <a:lnTo>
                  <a:pt x="8621898" y="0"/>
                </a:lnTo>
                <a:lnTo>
                  <a:pt x="8621898" y="4138511"/>
                </a:lnTo>
                <a:lnTo>
                  <a:pt x="0" y="4138511"/>
                </a:lnTo>
                <a:lnTo>
                  <a:pt x="0" y="0"/>
                </a:lnTo>
                <a:close/>
              </a:path>
            </a:pathLst>
          </a:custGeom>
          <a:blipFill>
            <a:blip r:embed="rId21"/>
            <a:stretch>
              <a:fillRect l="0" t="0" r="0" b="0"/>
            </a:stretch>
          </a:blipFill>
        </p:spPr>
      </p:sp>
      <p:sp>
        <p:nvSpPr>
          <p:cNvPr name="TextBox 29" id="29"/>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30" id="30"/>
          <p:cNvSpPr txBox="true"/>
          <p:nvPr/>
        </p:nvSpPr>
        <p:spPr>
          <a:xfrm rot="0">
            <a:off x="10442872" y="2411451"/>
            <a:ext cx="5649688" cy="5201031"/>
          </a:xfrm>
          <a:prstGeom prst="rect">
            <a:avLst/>
          </a:prstGeom>
        </p:spPr>
        <p:txBody>
          <a:bodyPr anchor="t" rtlCol="false" tIns="0" lIns="0" bIns="0" rIns="0">
            <a:spAutoFit/>
          </a:bodyPr>
          <a:lstStyle/>
          <a:p>
            <a:pPr algn="r" rtl="true">
              <a:lnSpc>
                <a:spcPts val="3653"/>
              </a:lnSpc>
            </a:pPr>
            <a:r>
              <a:rPr lang="ar-EG" sz="2099">
                <a:solidFill>
                  <a:srgbClr val="000000"/>
                </a:solidFill>
                <a:latin typeface="Retropix"/>
                <a:ea typeface="Retropix"/>
                <a:cs typeface="Retropix"/>
                <a:sym typeface="Retropix"/>
                <a:rtl val="true"/>
              </a:rPr>
              <a:t>مدل </a:t>
            </a:r>
            <a:r>
              <a:rPr lang="en-US" sz="2099">
                <a:solidFill>
                  <a:srgbClr val="000000"/>
                </a:solidFill>
                <a:latin typeface="Retropix"/>
                <a:ea typeface="Retropix"/>
                <a:cs typeface="Retropix"/>
                <a:sym typeface="Retropix"/>
              </a:rPr>
              <a:t>CountVectorizer</a:t>
            </a:r>
            <a:r>
              <a:rPr lang="ar-EG" sz="2099">
                <a:solidFill>
                  <a:srgbClr val="000000"/>
                </a:solidFill>
                <a:latin typeface="Retropix"/>
                <a:ea typeface="Retropix"/>
                <a:cs typeface="Retropix"/>
                <a:sym typeface="Retropix"/>
                <a:rtl val="true"/>
              </a:rPr>
              <a:t>:</a:t>
            </a:r>
          </a:p>
          <a:p>
            <a:pPr algn="just" rtl="true">
              <a:lnSpc>
                <a:spcPts val="3132"/>
              </a:lnSpc>
            </a:pPr>
            <a:r>
              <a:rPr lang="ar-EG" sz="1800">
                <a:solidFill>
                  <a:srgbClr val="000000"/>
                </a:solidFill>
                <a:latin typeface="Retropix"/>
                <a:ea typeface="Retropix"/>
                <a:cs typeface="Retropix"/>
                <a:sym typeface="Retropix"/>
                <a:rtl val="true"/>
              </a:rPr>
              <a:t>دیتا رو به یک ماتریس از توکن ها تبدیل می‌کند. با ایجاد یه ماتریس که هر سطر مربوط به یک تکست است و هر ستون مربوط به توکن های ما است.</a:t>
            </a:r>
          </a:p>
          <a:p>
            <a:pPr algn="r">
              <a:lnSpc>
                <a:spcPts val="3132"/>
              </a:lnSpc>
            </a:pPr>
            <a:r>
              <a:rPr lang="en-US" sz="1800">
                <a:solidFill>
                  <a:srgbClr val="000000"/>
                </a:solidFill>
                <a:latin typeface="Retropix"/>
                <a:ea typeface="Retropix"/>
                <a:cs typeface="Retropix"/>
                <a:sym typeface="Retropix"/>
              </a:rPr>
              <a:t>:</a:t>
            </a:r>
            <a:r>
              <a:rPr lang="ar-EG" sz="1800">
                <a:solidFill>
                  <a:srgbClr val="000000"/>
                </a:solidFill>
                <a:latin typeface="Retropix"/>
                <a:ea typeface="Retropix"/>
                <a:cs typeface="Retropix"/>
                <a:sym typeface="Retropix"/>
                <a:rtl val="true"/>
              </a:rPr>
              <a:t>برای مثلا برای جمله</a:t>
            </a:r>
            <a:r>
              <a:rPr lang="en-US" sz="1800">
                <a:solidFill>
                  <a:srgbClr val="000000"/>
                </a:solidFill>
                <a:latin typeface="Retropix"/>
                <a:ea typeface="Retropix"/>
                <a:cs typeface="Retropix"/>
                <a:sym typeface="Retropix"/>
              </a:rPr>
              <a:t>:</a:t>
            </a:r>
          </a:p>
          <a:p>
            <a:pPr algn="just">
              <a:lnSpc>
                <a:spcPts val="3132"/>
              </a:lnSpc>
            </a:pPr>
            <a:r>
              <a:rPr lang="en-US" sz="1800">
                <a:solidFill>
                  <a:srgbClr val="000000"/>
                </a:solidFill>
                <a:latin typeface="Retropix"/>
                <a:ea typeface="Retropix"/>
                <a:cs typeface="Retropix"/>
                <a:sym typeface="Retropix"/>
              </a:rPr>
              <a:t>The cat sat on the mat</a:t>
            </a:r>
          </a:p>
          <a:p>
            <a:pPr algn="r">
              <a:lnSpc>
                <a:spcPts val="3132"/>
              </a:lnSpc>
            </a:pPr>
            <a:r>
              <a:rPr lang="ar-EG" sz="1800">
                <a:solidFill>
                  <a:srgbClr val="000000"/>
                </a:solidFill>
                <a:latin typeface="Retropix"/>
                <a:ea typeface="Retropix"/>
                <a:cs typeface="Retropix"/>
                <a:sym typeface="Retropix"/>
                <a:rtl val="true"/>
              </a:rPr>
              <a:t>توکن های ما میشود</a:t>
            </a:r>
            <a:r>
              <a:rPr lang="en-US" sz="1800">
                <a:solidFill>
                  <a:srgbClr val="000000"/>
                </a:solidFill>
                <a:latin typeface="Retropix"/>
                <a:ea typeface="Retropix"/>
                <a:cs typeface="Retropix"/>
                <a:sym typeface="Retropix"/>
              </a:rPr>
              <a:t>:</a:t>
            </a:r>
          </a:p>
          <a:p>
            <a:pPr algn="just">
              <a:lnSpc>
                <a:spcPts val="3132"/>
              </a:lnSpc>
            </a:pPr>
            <a:r>
              <a:rPr lang="en-US" sz="1800">
                <a:solidFill>
                  <a:srgbClr val="000000"/>
                </a:solidFill>
                <a:latin typeface="Retropix"/>
                <a:ea typeface="Retropix"/>
                <a:cs typeface="Retropix"/>
                <a:sym typeface="Retropix"/>
              </a:rPr>
              <a:t>["the", "cat", "sat", "on", "the", "mat"]</a:t>
            </a:r>
          </a:p>
          <a:p>
            <a:pPr algn="r">
              <a:lnSpc>
                <a:spcPts val="3132"/>
              </a:lnSpc>
            </a:pPr>
            <a:r>
              <a:rPr lang="ar-EG" sz="1800">
                <a:solidFill>
                  <a:srgbClr val="000000"/>
                </a:solidFill>
                <a:latin typeface="Retropix"/>
                <a:ea typeface="Retropix"/>
                <a:cs typeface="Retropix"/>
                <a:sym typeface="Retropix"/>
                <a:rtl val="true"/>
              </a:rPr>
              <a:t>حال به مثال روبرو توجه کنید</a:t>
            </a:r>
            <a:r>
              <a:rPr lang="en-US" sz="1800">
                <a:solidFill>
                  <a:srgbClr val="000000"/>
                </a:solidFill>
                <a:latin typeface="Retropix"/>
                <a:ea typeface="Retropix"/>
                <a:cs typeface="Retropix"/>
                <a:sym typeface="Retropix"/>
              </a:rPr>
              <a:t>:</a:t>
            </a:r>
          </a:p>
          <a:p>
            <a:pPr algn="r" rtl="true">
              <a:lnSpc>
                <a:spcPts val="2436"/>
              </a:lnSpc>
            </a:pPr>
          </a:p>
          <a:p>
            <a:pPr algn="just" rtl="true">
              <a:lnSpc>
                <a:spcPts val="2520"/>
              </a:lnSpc>
            </a:pPr>
            <a:r>
              <a:rPr lang="ar-EG" sz="1800">
                <a:solidFill>
                  <a:srgbClr val="000000"/>
                </a:solidFill>
                <a:latin typeface="Retropix"/>
                <a:ea typeface="Retropix"/>
                <a:cs typeface="Retropix"/>
                <a:sym typeface="Retropix"/>
                <a:rtl val="true"/>
              </a:rPr>
              <a:t>میبینیم که ستون های همان کلمات </a:t>
            </a:r>
            <a:r>
              <a:rPr lang="en-US" sz="1800">
                <a:solidFill>
                  <a:srgbClr val="000000"/>
                </a:solidFill>
                <a:latin typeface="Retropix"/>
                <a:ea typeface="Retropix"/>
                <a:cs typeface="Retropix"/>
                <a:sym typeface="Retropix"/>
              </a:rPr>
              <a:t>unique</a:t>
            </a:r>
            <a:r>
              <a:rPr lang="ar-EG" sz="1800">
                <a:solidFill>
                  <a:srgbClr val="000000"/>
                </a:solidFill>
                <a:latin typeface="Retropix"/>
                <a:ea typeface="Retropix"/>
                <a:cs typeface="Retropix"/>
                <a:sym typeface="Retropix"/>
                <a:rtl val="true"/>
              </a:rPr>
              <a:t> در متن هستند و سطر های ما هم تکست های ما.</a:t>
            </a:r>
          </a:p>
          <a:p>
            <a:pPr algn="r">
              <a:lnSpc>
                <a:spcPts val="2520"/>
              </a:lnSpc>
            </a:pPr>
            <a:r>
              <a:rPr lang="ar-EG" sz="1800">
                <a:solidFill>
                  <a:srgbClr val="000000"/>
                </a:solidFill>
                <a:latin typeface="Retropix"/>
                <a:ea typeface="Retropix"/>
                <a:cs typeface="Retropix"/>
                <a:sym typeface="Retropix"/>
                <a:rtl val="true"/>
              </a:rPr>
              <a:t>به طور مثال برای سطر یک برای هر ستون تعداد دفعاتی که کلمه ظاهر شده است را قرار می‌دهد</a:t>
            </a:r>
            <a:r>
              <a:rPr lang="en-US" sz="1800">
                <a:solidFill>
                  <a:srgbClr val="000000"/>
                </a:solidFill>
                <a:latin typeface="Retropix"/>
                <a:ea typeface="Retropix"/>
                <a:cs typeface="Retropix"/>
                <a:sym typeface="Retropix"/>
              </a:rPr>
              <a: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8" id="28"/>
          <p:cNvSpPr/>
          <p:nvPr/>
        </p:nvSpPr>
        <p:spPr>
          <a:xfrm flipH="false" flipV="false" rot="0">
            <a:off x="480375" y="3924557"/>
            <a:ext cx="8500308" cy="3315120"/>
          </a:xfrm>
          <a:custGeom>
            <a:avLst/>
            <a:gdLst/>
            <a:ahLst/>
            <a:cxnLst/>
            <a:rect r="r" b="b" t="t" l="l"/>
            <a:pathLst>
              <a:path h="3315120" w="8500308">
                <a:moveTo>
                  <a:pt x="0" y="0"/>
                </a:moveTo>
                <a:lnTo>
                  <a:pt x="8500308" y="0"/>
                </a:lnTo>
                <a:lnTo>
                  <a:pt x="8500308" y="3315120"/>
                </a:lnTo>
                <a:lnTo>
                  <a:pt x="0" y="3315120"/>
                </a:lnTo>
                <a:lnTo>
                  <a:pt x="0" y="0"/>
                </a:lnTo>
                <a:close/>
              </a:path>
            </a:pathLst>
          </a:custGeom>
          <a:blipFill>
            <a:blip r:embed="rId21"/>
            <a:stretch>
              <a:fillRect l="0" t="0" r="0" b="0"/>
            </a:stretch>
          </a:blipFill>
        </p:spPr>
      </p:sp>
      <p:sp>
        <p:nvSpPr>
          <p:cNvPr name="TextBox 29" id="29"/>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30" id="30"/>
          <p:cNvSpPr txBox="true"/>
          <p:nvPr/>
        </p:nvSpPr>
        <p:spPr>
          <a:xfrm rot="0">
            <a:off x="10442872" y="2430501"/>
            <a:ext cx="5649688" cy="3540633"/>
          </a:xfrm>
          <a:prstGeom prst="rect">
            <a:avLst/>
          </a:prstGeom>
        </p:spPr>
        <p:txBody>
          <a:bodyPr anchor="t" rtlCol="false" tIns="0" lIns="0" bIns="0" rIns="0">
            <a:spAutoFit/>
          </a:bodyPr>
          <a:lstStyle/>
          <a:p>
            <a:pPr algn="r" rtl="true">
              <a:lnSpc>
                <a:spcPts val="3132"/>
              </a:lnSpc>
            </a:pPr>
            <a:r>
              <a:rPr lang="ar-EG" sz="1800">
                <a:solidFill>
                  <a:srgbClr val="000000"/>
                </a:solidFill>
                <a:latin typeface="Retropix"/>
                <a:ea typeface="Retropix"/>
                <a:cs typeface="Retropix"/>
                <a:sym typeface="Retropix"/>
                <a:rtl val="true"/>
              </a:rPr>
              <a:t>مدل </a:t>
            </a:r>
            <a:r>
              <a:rPr lang="en-US" sz="1800">
                <a:solidFill>
                  <a:srgbClr val="000000"/>
                </a:solidFill>
                <a:latin typeface="Retropix"/>
                <a:ea typeface="Retropix"/>
                <a:cs typeface="Retropix"/>
                <a:sym typeface="Retropix"/>
              </a:rPr>
              <a:t>TfidfVectorizer</a:t>
            </a:r>
            <a:r>
              <a:rPr lang="ar-EG" sz="1800">
                <a:solidFill>
                  <a:srgbClr val="000000"/>
                </a:solidFill>
                <a:latin typeface="Retropix"/>
                <a:ea typeface="Retropix"/>
                <a:cs typeface="Retropix"/>
                <a:sym typeface="Retropix"/>
                <a:rtl val="true"/>
              </a:rPr>
              <a:t>:</a:t>
            </a:r>
          </a:p>
          <a:p>
            <a:pPr algn="r" rtl="true">
              <a:lnSpc>
                <a:spcPts val="3132"/>
              </a:lnSpc>
            </a:pPr>
            <a:r>
              <a:rPr lang="ar-EG" sz="1800">
                <a:solidFill>
                  <a:srgbClr val="000000"/>
                </a:solidFill>
                <a:latin typeface="Retropix"/>
                <a:ea typeface="Retropix"/>
                <a:cs typeface="Retropix"/>
                <a:sym typeface="Retropix"/>
                <a:rtl val="true"/>
              </a:rPr>
              <a:t>دیتا رو به یک ماتریکس تبدیل می‌کند ولی یه وزن به هر یک از کلمات ما می‌دهد که مشخص کند کدام مهم تر است.</a:t>
            </a:r>
          </a:p>
          <a:p>
            <a:pPr algn="r" rtl="true">
              <a:lnSpc>
                <a:spcPts val="3132"/>
              </a:lnSpc>
            </a:pPr>
            <a:r>
              <a:rPr lang="ar-EG" sz="1800">
                <a:solidFill>
                  <a:srgbClr val="000000"/>
                </a:solidFill>
                <a:latin typeface="Retropix"/>
                <a:ea typeface="Retropix"/>
                <a:cs typeface="Retropix"/>
                <a:sym typeface="Retropix"/>
                <a:rtl val="true"/>
              </a:rPr>
              <a:t>به جای فقط شمارش کلمات، شمارش رو بر اساس تعداد دفعات ظاهر شدن کلمه در هم تکست ها تنظیم می‌کند و وزن کلمات رایج رو کم و کلمات تادر رو بیشتر می‌کند.  </a:t>
            </a:r>
          </a:p>
          <a:p>
            <a:pPr algn="r" rtl="true">
              <a:lnSpc>
                <a:spcPts val="3132"/>
              </a:lnSpc>
            </a:pPr>
            <a:r>
              <a:rPr lang="ar-EG" sz="1800">
                <a:solidFill>
                  <a:srgbClr val="000000"/>
                </a:solidFill>
                <a:latin typeface="Retropix"/>
                <a:ea typeface="Retropix"/>
                <a:cs typeface="Retropix"/>
                <a:sym typeface="Retropix"/>
                <a:rtl val="true"/>
              </a:rPr>
              <a:t>برای مثال قبلی ماتریس به صورت روبرو میشود</a:t>
            </a:r>
          </a:p>
          <a:p>
            <a:pPr algn="r" rtl="true">
              <a:lnSpc>
                <a:spcPts val="3132"/>
              </a:lnSpc>
            </a:pPr>
          </a:p>
          <a:p>
            <a:pPr algn="l">
              <a:lnSpc>
                <a:spcPts val="293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29" id="29"/>
          <p:cNvSpPr txBox="true"/>
          <p:nvPr/>
        </p:nvSpPr>
        <p:spPr>
          <a:xfrm rot="0">
            <a:off x="10442872" y="2373351"/>
            <a:ext cx="5649688" cy="3402331"/>
          </a:xfrm>
          <a:prstGeom prst="rect">
            <a:avLst/>
          </a:prstGeom>
        </p:spPr>
        <p:txBody>
          <a:bodyPr anchor="t" rtlCol="false" tIns="0" lIns="0" bIns="0" rIns="0">
            <a:spAutoFit/>
          </a:bodyPr>
          <a:lstStyle/>
          <a:p>
            <a:pPr algn="r" rtl="true">
              <a:lnSpc>
                <a:spcPts val="4349"/>
              </a:lnSpc>
            </a:pPr>
            <a:r>
              <a:rPr lang="ar-EG" sz="2499">
                <a:solidFill>
                  <a:srgbClr val="000000"/>
                </a:solidFill>
                <a:latin typeface="Retropix"/>
                <a:ea typeface="Retropix"/>
                <a:cs typeface="Retropix"/>
                <a:sym typeface="Retropix"/>
                <a:rtl val="true"/>
              </a:rPr>
              <a:t>مدل سازی :</a:t>
            </a:r>
          </a:p>
          <a:p>
            <a:pPr algn="r" rtl="true">
              <a:lnSpc>
                <a:spcPts val="3132"/>
              </a:lnSpc>
            </a:pPr>
            <a:r>
              <a:rPr lang="ar-EG" sz="1800">
                <a:solidFill>
                  <a:srgbClr val="000000"/>
                </a:solidFill>
                <a:latin typeface="Retropix"/>
                <a:ea typeface="Retropix"/>
                <a:cs typeface="Retropix"/>
                <a:sym typeface="Retropix"/>
                <a:rtl val="true"/>
              </a:rPr>
              <a:t>مدل </a:t>
            </a:r>
            <a:r>
              <a:rPr lang="en-US" sz="1800">
                <a:solidFill>
                  <a:srgbClr val="000000"/>
                </a:solidFill>
                <a:latin typeface="Retropix"/>
                <a:ea typeface="Retropix"/>
                <a:cs typeface="Retropix"/>
                <a:sym typeface="Retropix"/>
              </a:rPr>
              <a:t>3</a:t>
            </a:r>
            <a:r>
              <a:rPr lang="ar-EG" sz="1800">
                <a:solidFill>
                  <a:srgbClr val="000000"/>
                </a:solidFill>
                <a:latin typeface="Retropix"/>
                <a:ea typeface="Retropix"/>
                <a:cs typeface="Retropix"/>
                <a:sym typeface="Retropix"/>
                <a:rtl val="true"/>
              </a:rPr>
              <a:t>:</a:t>
            </a:r>
          </a:p>
          <a:p>
            <a:pPr algn="r" rtl="true">
              <a:lnSpc>
                <a:spcPts val="3132"/>
              </a:lnSpc>
            </a:pPr>
            <a:r>
              <a:rPr lang="ar-EG" sz="1800">
                <a:solidFill>
                  <a:srgbClr val="000000"/>
                </a:solidFill>
                <a:latin typeface="Retropix"/>
                <a:ea typeface="Retropix"/>
                <a:cs typeface="Retropix"/>
                <a:sym typeface="Retropix"/>
                <a:rtl val="true"/>
              </a:rPr>
              <a:t>در قسمت سوم از </a:t>
            </a:r>
            <a:r>
              <a:rPr lang="en-US" sz="1800">
                <a:solidFill>
                  <a:srgbClr val="000000"/>
                </a:solidFill>
                <a:latin typeface="Retropix"/>
                <a:ea typeface="Retropix"/>
                <a:cs typeface="Retropix"/>
                <a:sym typeface="Retropix"/>
              </a:rPr>
              <a:t>sampling</a:t>
            </a:r>
            <a:r>
              <a:rPr lang="ar-EG" sz="1800">
                <a:solidFill>
                  <a:srgbClr val="000000"/>
                </a:solidFill>
                <a:latin typeface="Retropix"/>
                <a:ea typeface="Retropix"/>
                <a:cs typeface="Retropix"/>
                <a:sym typeface="Retropix"/>
                <a:rtl val="true"/>
              </a:rPr>
              <a:t> استفاده کردیم.</a:t>
            </a:r>
          </a:p>
          <a:p>
            <a:pPr algn="r" rtl="true">
              <a:lnSpc>
                <a:spcPts val="3132"/>
              </a:lnSpc>
            </a:pPr>
            <a:r>
              <a:rPr lang="ar-EG" sz="1800">
                <a:solidFill>
                  <a:srgbClr val="000000"/>
                </a:solidFill>
                <a:latin typeface="Retropix"/>
                <a:ea typeface="Retropix"/>
                <a:cs typeface="Retropix"/>
                <a:sym typeface="Retropix"/>
                <a:rtl val="true"/>
              </a:rPr>
              <a:t>تابع ما مطمئن می‌کند که هر کلاس ما تعداد سمپل یکسانی داشته باشد.</a:t>
            </a:r>
          </a:p>
          <a:p>
            <a:pPr algn="r" rtl="true">
              <a:lnSpc>
                <a:spcPts val="3132"/>
              </a:lnSpc>
            </a:pPr>
            <a:r>
              <a:rPr lang="ar-EG" sz="1800">
                <a:solidFill>
                  <a:srgbClr val="000000"/>
                </a:solidFill>
                <a:latin typeface="Retropix"/>
                <a:ea typeface="Retropix"/>
                <a:cs typeface="Retropix"/>
                <a:sym typeface="Retropix"/>
                <a:rtl val="true"/>
              </a:rPr>
              <a:t>بعد این که مدل خود را فیت کردیم با ما </a:t>
            </a:r>
            <a:r>
              <a:rPr lang="en-US" sz="1800">
                <a:solidFill>
                  <a:srgbClr val="000000"/>
                </a:solidFill>
                <a:latin typeface="Retropix"/>
                <a:ea typeface="Retropix"/>
                <a:cs typeface="Retropix"/>
                <a:sym typeface="Retropix"/>
              </a:rPr>
              <a:t>f1 score</a:t>
            </a:r>
            <a:r>
              <a:rPr lang="ar-EG" sz="1800">
                <a:solidFill>
                  <a:srgbClr val="000000"/>
                </a:solidFill>
                <a:latin typeface="Retropix"/>
                <a:ea typeface="Retropix"/>
                <a:cs typeface="Retropix"/>
                <a:sym typeface="Retropix"/>
                <a:rtl val="true"/>
              </a:rPr>
              <a:t> پایین را داد:</a:t>
            </a:r>
          </a:p>
          <a:p>
            <a:pPr algn="l">
              <a:lnSpc>
                <a:spcPts val="3653"/>
              </a:lnSpc>
            </a:pPr>
            <a:r>
              <a:rPr lang="en-US" sz="2099">
                <a:solidFill>
                  <a:srgbClr val="000000"/>
                </a:solidFill>
                <a:latin typeface="Retropix"/>
                <a:ea typeface="Retropix"/>
                <a:cs typeface="Retropix"/>
                <a:sym typeface="Retropix"/>
              </a:rPr>
              <a:t>F1 Score = 0.6063</a:t>
            </a:r>
          </a:p>
          <a:p>
            <a:pPr algn="l">
              <a:lnSpc>
                <a:spcPts val="2939"/>
              </a:lnSpc>
            </a:pPr>
          </a:p>
        </p:txBody>
      </p:sp>
      <p:sp>
        <p:nvSpPr>
          <p:cNvPr name="TextBox 30" id="30"/>
          <p:cNvSpPr txBox="true"/>
          <p:nvPr/>
        </p:nvSpPr>
        <p:spPr>
          <a:xfrm rot="0">
            <a:off x="823445" y="3267657"/>
            <a:ext cx="6531885" cy="5911953"/>
          </a:xfrm>
          <a:prstGeom prst="rect">
            <a:avLst/>
          </a:prstGeom>
        </p:spPr>
        <p:txBody>
          <a:bodyPr anchor="t" rtlCol="false" tIns="0" lIns="0" bIns="0" rIns="0">
            <a:spAutoFit/>
          </a:bodyPr>
          <a:lstStyle/>
          <a:p>
            <a:pPr algn="l">
              <a:lnSpc>
                <a:spcPts val="3319"/>
              </a:lnSpc>
            </a:pPr>
            <a:r>
              <a:rPr lang="en-US" sz="2370">
                <a:solidFill>
                  <a:srgbClr val="FFFFFF"/>
                </a:solidFill>
                <a:latin typeface="Retropix"/>
                <a:ea typeface="Retropix"/>
                <a:cs typeface="Retropix"/>
                <a:sym typeface="Retropix"/>
              </a:rPr>
              <a:t>def sampling(df, num_target, each_class_size):</a:t>
            </a:r>
          </a:p>
          <a:p>
            <a:pPr algn="l">
              <a:lnSpc>
                <a:spcPts val="3319"/>
              </a:lnSpc>
            </a:pPr>
            <a:r>
              <a:rPr lang="en-US" sz="2370">
                <a:solidFill>
                  <a:srgbClr val="FFFFFF"/>
                </a:solidFill>
                <a:latin typeface="Retropix"/>
                <a:ea typeface="Retropix"/>
                <a:cs typeface="Retropix"/>
                <a:sym typeface="Retropix"/>
              </a:rPr>
              <a:t>  min_class_size = min(each_class_size, df[num_target].value_counts().min())</a:t>
            </a:r>
          </a:p>
          <a:p>
            <a:pPr algn="l">
              <a:lnSpc>
                <a:spcPts val="3319"/>
              </a:lnSpc>
            </a:pPr>
            <a:r>
              <a:rPr lang="en-US" sz="2370">
                <a:solidFill>
                  <a:srgbClr val="FFFFFF"/>
                </a:solidFill>
                <a:latin typeface="Retropix"/>
                <a:ea typeface="Retropix"/>
                <a:cs typeface="Retropix"/>
                <a:sym typeface="Retropix"/>
              </a:rPr>
              <a:t>  balanced_df = pd.concat([</a:t>
            </a:r>
          </a:p>
          <a:p>
            <a:pPr algn="l">
              <a:lnSpc>
                <a:spcPts val="3319"/>
              </a:lnSpc>
            </a:pPr>
            <a:r>
              <a:rPr lang="en-US" sz="2370">
                <a:solidFill>
                  <a:srgbClr val="FFFFFF"/>
                </a:solidFill>
                <a:latin typeface="Retropix"/>
                <a:ea typeface="Retropix"/>
                <a:cs typeface="Retropix"/>
                <a:sym typeface="Retropix"/>
              </a:rPr>
              <a:t>    df[df[num_target] == sentiment].sample(min_class_size, replace=True)</a:t>
            </a:r>
          </a:p>
          <a:p>
            <a:pPr algn="l">
              <a:lnSpc>
                <a:spcPts val="3319"/>
              </a:lnSpc>
            </a:pPr>
            <a:r>
              <a:rPr lang="en-US" sz="2370">
                <a:solidFill>
                  <a:srgbClr val="FFFFFF"/>
                </a:solidFill>
                <a:latin typeface="Retropix"/>
                <a:ea typeface="Retropix"/>
                <a:cs typeface="Retropix"/>
                <a:sym typeface="Retropix"/>
              </a:rPr>
              <a:t>    for sentiment in df[num_target].unique()</a:t>
            </a:r>
          </a:p>
          <a:p>
            <a:pPr algn="l">
              <a:lnSpc>
                <a:spcPts val="3319"/>
              </a:lnSpc>
            </a:pPr>
            <a:r>
              <a:rPr lang="en-US" sz="2370">
                <a:solidFill>
                  <a:srgbClr val="FFFFFF"/>
                </a:solidFill>
                <a:latin typeface="Retropix"/>
                <a:ea typeface="Retropix"/>
                <a:cs typeface="Retropix"/>
                <a:sym typeface="Retropix"/>
              </a:rPr>
              <a:t>  ])</a:t>
            </a:r>
          </a:p>
          <a:p>
            <a:pPr algn="l">
              <a:lnSpc>
                <a:spcPts val="3319"/>
              </a:lnSpc>
            </a:pPr>
            <a:r>
              <a:rPr lang="en-US" sz="2370">
                <a:solidFill>
                  <a:srgbClr val="FFFFFF"/>
                </a:solidFill>
                <a:latin typeface="Retropix"/>
                <a:ea typeface="Retropix"/>
                <a:cs typeface="Retropix"/>
                <a:sym typeface="Retropix"/>
              </a:rPr>
              <a:t>  return balanced_df.sample(frac=1).reset_index(drop=True)</a:t>
            </a:r>
          </a:p>
          <a:p>
            <a:pPr algn="l">
              <a:lnSpc>
                <a:spcPts val="331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6736" y="-5817236"/>
            <a:ext cx="21921472" cy="21921472"/>
          </a:xfrm>
          <a:custGeom>
            <a:avLst/>
            <a:gdLst/>
            <a:ahLst/>
            <a:cxnLst/>
            <a:rect r="r" b="b" t="t" l="l"/>
            <a:pathLst>
              <a:path h="21921472" w="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36596" y="1839339"/>
            <a:ext cx="14235927" cy="6629441"/>
            <a:chOff x="0" y="0"/>
            <a:chExt cx="3749380" cy="1746026"/>
          </a:xfrm>
        </p:grpSpPr>
        <p:sp>
          <p:nvSpPr>
            <p:cNvPr name="Freeform 4" id="4"/>
            <p:cNvSpPr/>
            <p:nvPr/>
          </p:nvSpPr>
          <p:spPr>
            <a:xfrm flipH="false" flipV="false" rot="0">
              <a:off x="0" y="0"/>
              <a:ext cx="3749380" cy="1746026"/>
            </a:xfrm>
            <a:custGeom>
              <a:avLst/>
              <a:gdLst/>
              <a:ahLst/>
              <a:cxnLst/>
              <a:rect r="r" b="b" t="t" l="l"/>
              <a:pathLst>
                <a:path h="1746026" w="3749380">
                  <a:moveTo>
                    <a:pt x="0" y="0"/>
                  </a:moveTo>
                  <a:lnTo>
                    <a:pt x="3749380" y="0"/>
                  </a:lnTo>
                  <a:lnTo>
                    <a:pt x="3749380" y="1746026"/>
                  </a:lnTo>
                  <a:lnTo>
                    <a:pt x="0" y="1746026"/>
                  </a:lnTo>
                  <a:close/>
                </a:path>
              </a:pathLst>
            </a:custGeom>
            <a:solidFill>
              <a:srgbClr val="FEFF99"/>
            </a:solidFill>
            <a:ln w="95250" cap="sq">
              <a:solidFill>
                <a:srgbClr val="CCCCCC"/>
              </a:solidFill>
              <a:prstDash val="sysDot"/>
              <a:miter/>
            </a:ln>
          </p:spPr>
        </p:sp>
        <p:sp>
          <p:nvSpPr>
            <p:cNvPr name="TextBox 5" id="5"/>
            <p:cNvSpPr txBox="true"/>
            <p:nvPr/>
          </p:nvSpPr>
          <p:spPr>
            <a:xfrm>
              <a:off x="0" y="-38100"/>
              <a:ext cx="3749380" cy="1784126"/>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1301375" y="0"/>
            <a:ext cx="20890750" cy="795781"/>
            <a:chOff x="0" y="0"/>
            <a:chExt cx="27854334" cy="1061041"/>
          </a:xfrm>
        </p:grpSpPr>
        <p:grpSp>
          <p:nvGrpSpPr>
            <p:cNvPr name="Group 7" id="7"/>
            <p:cNvGrpSpPr/>
            <p:nvPr/>
          </p:nvGrpSpPr>
          <p:grpSpPr>
            <a:xfrm rot="0">
              <a:off x="0" y="0"/>
              <a:ext cx="27854334" cy="1061041"/>
              <a:chOff x="0" y="0"/>
              <a:chExt cx="5502091" cy="209588"/>
            </a:xfrm>
          </p:grpSpPr>
          <p:sp>
            <p:nvSpPr>
              <p:cNvPr name="Freeform 8" id="8"/>
              <p:cNvSpPr/>
              <p:nvPr/>
            </p:nvSpPr>
            <p:spPr>
              <a:xfrm flipH="false" flipV="false" rot="0">
                <a:off x="0" y="0"/>
                <a:ext cx="5502091" cy="209588"/>
              </a:xfrm>
              <a:custGeom>
                <a:avLst/>
                <a:gdLst/>
                <a:ahLst/>
                <a:cxnLst/>
                <a:rect r="r" b="b" t="t" l="l"/>
                <a:pathLst>
                  <a:path h="209588" w="5502091">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sp>
          <p:sp>
            <p:nvSpPr>
              <p:cNvPr name="TextBox 9" id="9"/>
              <p:cNvSpPr txBox="true"/>
              <p:nvPr/>
            </p:nvSpPr>
            <p:spPr>
              <a:xfrm>
                <a:off x="0" y="-47625"/>
                <a:ext cx="5502091" cy="257213"/>
              </a:xfrm>
              <a:prstGeom prst="rect">
                <a:avLst/>
              </a:prstGeom>
            </p:spPr>
            <p:txBody>
              <a:bodyPr anchor="ctr" rtlCol="false" tIns="254000" lIns="254000" bIns="254000" rIns="254000"/>
              <a:lstStyle/>
              <a:p>
                <a:pPr algn="l">
                  <a:lnSpc>
                    <a:spcPts val="3499"/>
                  </a:lnSpc>
                </a:pPr>
              </a:p>
            </p:txBody>
          </p:sp>
        </p:grpSp>
        <p:sp>
          <p:nvSpPr>
            <p:cNvPr name="TextBox 10" id="10"/>
            <p:cNvSpPr txBox="true"/>
            <p:nvPr/>
          </p:nvSpPr>
          <p:spPr>
            <a:xfrm rot="0">
              <a:off x="439275" y="269112"/>
              <a:ext cx="26975784"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ea typeface="Retropix"/>
                  <a:cs typeface="Retropix"/>
                  <a:sym typeface="Retropix"/>
                </a:rPr>
                <a:t>License plate cover • License plate cover • License plate cover • License plate cover • License plate cover • License plate cover • </a:t>
              </a:r>
            </a:p>
          </p:txBody>
        </p:sp>
      </p:grpSp>
      <p:grpSp>
        <p:nvGrpSpPr>
          <p:cNvPr name="Group 11" id="11"/>
          <p:cNvGrpSpPr/>
          <p:nvPr/>
        </p:nvGrpSpPr>
        <p:grpSpPr>
          <a:xfrm rot="0">
            <a:off x="-1301375" y="9491219"/>
            <a:ext cx="20890750" cy="795781"/>
            <a:chOff x="0" y="0"/>
            <a:chExt cx="27854334" cy="1061041"/>
          </a:xfrm>
        </p:grpSpPr>
        <p:grpSp>
          <p:nvGrpSpPr>
            <p:cNvPr name="Group 12" id="12"/>
            <p:cNvGrpSpPr/>
            <p:nvPr/>
          </p:nvGrpSpPr>
          <p:grpSpPr>
            <a:xfrm rot="0">
              <a:off x="0" y="0"/>
              <a:ext cx="27854334" cy="1061041"/>
              <a:chOff x="0" y="0"/>
              <a:chExt cx="5502091" cy="209588"/>
            </a:xfrm>
          </p:grpSpPr>
          <p:sp>
            <p:nvSpPr>
              <p:cNvPr name="Freeform 13" id="13"/>
              <p:cNvSpPr/>
              <p:nvPr/>
            </p:nvSpPr>
            <p:spPr>
              <a:xfrm flipH="false" flipV="false" rot="0">
                <a:off x="0" y="0"/>
                <a:ext cx="5502091" cy="209588"/>
              </a:xfrm>
              <a:custGeom>
                <a:avLst/>
                <a:gdLst/>
                <a:ahLst/>
                <a:cxnLst/>
                <a:rect r="r" b="b" t="t" l="l"/>
                <a:pathLst>
                  <a:path h="209588" w="5502091">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sp>
          <p:sp>
            <p:nvSpPr>
              <p:cNvPr name="TextBox 14" id="14"/>
              <p:cNvSpPr txBox="true"/>
              <p:nvPr/>
            </p:nvSpPr>
            <p:spPr>
              <a:xfrm>
                <a:off x="0" y="-47625"/>
                <a:ext cx="5502091" cy="257213"/>
              </a:xfrm>
              <a:prstGeom prst="rect">
                <a:avLst/>
              </a:prstGeom>
            </p:spPr>
            <p:txBody>
              <a:bodyPr anchor="ctr" rtlCol="false" tIns="254000" lIns="254000" bIns="254000" rIns="254000"/>
              <a:lstStyle/>
              <a:p>
                <a:pPr algn="l">
                  <a:lnSpc>
                    <a:spcPts val="3499"/>
                  </a:lnSpc>
                </a:pPr>
              </a:p>
            </p:txBody>
          </p:sp>
        </p:grpSp>
        <p:sp>
          <p:nvSpPr>
            <p:cNvPr name="TextBox 15" id="15"/>
            <p:cNvSpPr txBox="true"/>
            <p:nvPr/>
          </p:nvSpPr>
          <p:spPr>
            <a:xfrm rot="0">
              <a:off x="439275" y="269112"/>
              <a:ext cx="26975784"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ea typeface="Retropix"/>
                  <a:cs typeface="Retropix"/>
                  <a:sym typeface="Retropix"/>
                </a:rPr>
                <a:t>License plate cover • License plate cover • License plate cover • License plate cover • License plate cover • License plate cover •</a:t>
              </a:r>
              <a:r>
                <a:rPr lang="en-US" sz="2499">
                  <a:solidFill>
                    <a:srgbClr val="FFFFFF"/>
                  </a:solidFill>
                  <a:latin typeface="Retropix"/>
                  <a:ea typeface="Retropix"/>
                  <a:cs typeface="Retropix"/>
                  <a:sym typeface="Retropix"/>
                </a:rPr>
                <a:t> </a:t>
              </a:r>
            </a:p>
          </p:txBody>
        </p:sp>
      </p:grpSp>
      <p:grpSp>
        <p:nvGrpSpPr>
          <p:cNvPr name="Group 16" id="16"/>
          <p:cNvGrpSpPr/>
          <p:nvPr/>
        </p:nvGrpSpPr>
        <p:grpSpPr>
          <a:xfrm rot="0">
            <a:off x="807747" y="7165798"/>
            <a:ext cx="2801811" cy="712035"/>
            <a:chOff x="0" y="0"/>
            <a:chExt cx="737925" cy="187532"/>
          </a:xfrm>
        </p:grpSpPr>
        <p:sp>
          <p:nvSpPr>
            <p:cNvPr name="Freeform 17" id="17"/>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18" id="18"/>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4" action="ppaction://hlinksldjump"/>
                </a:rPr>
                <a:t>Back to Agenda Page</a:t>
              </a:r>
            </a:p>
          </p:txBody>
        </p:sp>
      </p:grpSp>
      <p:grpSp>
        <p:nvGrpSpPr>
          <p:cNvPr name="Group 19" id="19"/>
          <p:cNvGrpSpPr/>
          <p:nvPr/>
        </p:nvGrpSpPr>
        <p:grpSpPr>
          <a:xfrm rot="0">
            <a:off x="15600318" y="4759728"/>
            <a:ext cx="1658982" cy="4147456"/>
            <a:chOff x="0" y="0"/>
            <a:chExt cx="2211976" cy="5529941"/>
          </a:xfrm>
        </p:grpSpPr>
        <p:sp>
          <p:nvSpPr>
            <p:cNvPr name="Freeform 20" id="20"/>
            <p:cNvSpPr/>
            <p:nvPr/>
          </p:nvSpPr>
          <p:spPr>
            <a:xfrm flipH="false" flipV="false" rot="0">
              <a:off x="0" y="0"/>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105988" y="0"/>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0" y="2211976"/>
              <a:ext cx="1105988" cy="1105988"/>
            </a:xfrm>
            <a:custGeom>
              <a:avLst/>
              <a:gdLst/>
              <a:ahLst/>
              <a:cxnLst/>
              <a:rect r="r" b="b" t="t" l="l"/>
              <a:pathLst>
                <a:path h="1105988" w="1105988">
                  <a:moveTo>
                    <a:pt x="0" y="0"/>
                  </a:moveTo>
                  <a:lnTo>
                    <a:pt x="1105988" y="0"/>
                  </a:lnTo>
                  <a:lnTo>
                    <a:pt x="1105988" y="1105989"/>
                  </a:lnTo>
                  <a:lnTo>
                    <a:pt x="0" y="11059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1105988" y="2211976"/>
              <a:ext cx="1105988" cy="1105988"/>
            </a:xfrm>
            <a:custGeom>
              <a:avLst/>
              <a:gdLst/>
              <a:ahLst/>
              <a:cxnLst/>
              <a:rect r="r" b="b" t="t" l="l"/>
              <a:pathLst>
                <a:path h="1105988" w="1105988">
                  <a:moveTo>
                    <a:pt x="0" y="0"/>
                  </a:moveTo>
                  <a:lnTo>
                    <a:pt x="1105988" y="0"/>
                  </a:lnTo>
                  <a:lnTo>
                    <a:pt x="1105988" y="1105989"/>
                  </a:lnTo>
                  <a:lnTo>
                    <a:pt x="0" y="11059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0" y="1105988"/>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5" id="25"/>
            <p:cNvSpPr/>
            <p:nvPr/>
          </p:nvSpPr>
          <p:spPr>
            <a:xfrm flipH="false" flipV="false" rot="0">
              <a:off x="1105988" y="1105988"/>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6" id="26"/>
            <p:cNvSpPr/>
            <p:nvPr/>
          </p:nvSpPr>
          <p:spPr>
            <a:xfrm flipH="false" flipV="false" rot="0">
              <a:off x="0" y="3317965"/>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7" id="27"/>
            <p:cNvSpPr/>
            <p:nvPr/>
          </p:nvSpPr>
          <p:spPr>
            <a:xfrm flipH="false" flipV="false" rot="0">
              <a:off x="1105988" y="3317965"/>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8" id="28"/>
            <p:cNvSpPr/>
            <p:nvPr/>
          </p:nvSpPr>
          <p:spPr>
            <a:xfrm flipH="false" flipV="false" rot="0">
              <a:off x="0" y="4423953"/>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9" id="29"/>
            <p:cNvSpPr/>
            <p:nvPr/>
          </p:nvSpPr>
          <p:spPr>
            <a:xfrm flipH="false" flipV="false" rot="0">
              <a:off x="1105988" y="4423953"/>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0" id="30"/>
            <p:cNvSpPr/>
            <p:nvPr/>
          </p:nvSpPr>
          <p:spPr>
            <a:xfrm flipH="false" flipV="false" rot="0">
              <a:off x="1284474" y="4613333"/>
              <a:ext cx="749016" cy="727227"/>
            </a:xfrm>
            <a:custGeom>
              <a:avLst/>
              <a:gdLst/>
              <a:ahLst/>
              <a:cxnLst/>
              <a:rect r="r" b="b" t="t" l="l"/>
              <a:pathLst>
                <a:path h="727227" w="749016">
                  <a:moveTo>
                    <a:pt x="0" y="0"/>
                  </a:moveTo>
                  <a:lnTo>
                    <a:pt x="749016" y="0"/>
                  </a:lnTo>
                  <a:lnTo>
                    <a:pt x="749016" y="727227"/>
                  </a:lnTo>
                  <a:lnTo>
                    <a:pt x="0" y="72722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sp>
        <p:nvSpPr>
          <p:cNvPr name="Freeform 31" id="31"/>
          <p:cNvSpPr/>
          <p:nvPr/>
        </p:nvSpPr>
        <p:spPr>
          <a:xfrm flipH="false" flipV="false" rot="3207690">
            <a:off x="6778520" y="8056080"/>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32" id="32"/>
          <p:cNvSpPr/>
          <p:nvPr/>
        </p:nvSpPr>
        <p:spPr>
          <a:xfrm flipH="false" flipV="false" rot="0">
            <a:off x="15235587" y="4383955"/>
            <a:ext cx="635693" cy="654740"/>
          </a:xfrm>
          <a:custGeom>
            <a:avLst/>
            <a:gdLst/>
            <a:ahLst/>
            <a:cxnLst/>
            <a:rect r="r" b="b" t="t" l="l"/>
            <a:pathLst>
              <a:path h="654740" w="635693">
                <a:moveTo>
                  <a:pt x="0" y="0"/>
                </a:moveTo>
                <a:lnTo>
                  <a:pt x="635692" y="0"/>
                </a:lnTo>
                <a:lnTo>
                  <a:pt x="635692" y="654740"/>
                </a:lnTo>
                <a:lnTo>
                  <a:pt x="0" y="65474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33" id="33"/>
          <p:cNvSpPr/>
          <p:nvPr/>
        </p:nvSpPr>
        <p:spPr>
          <a:xfrm flipH="false" flipV="false" rot="0">
            <a:off x="2474728" y="2252104"/>
            <a:ext cx="798979" cy="798979"/>
          </a:xfrm>
          <a:custGeom>
            <a:avLst/>
            <a:gdLst/>
            <a:ahLst/>
            <a:cxnLst/>
            <a:rect r="r" b="b" t="t" l="l"/>
            <a:pathLst>
              <a:path h="798979" w="798979">
                <a:moveTo>
                  <a:pt x="0" y="0"/>
                </a:moveTo>
                <a:lnTo>
                  <a:pt x="798979" y="0"/>
                </a:lnTo>
                <a:lnTo>
                  <a:pt x="798979" y="798979"/>
                </a:lnTo>
                <a:lnTo>
                  <a:pt x="0" y="79897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4" id="34"/>
          <p:cNvSpPr/>
          <p:nvPr/>
        </p:nvSpPr>
        <p:spPr>
          <a:xfrm flipH="false" flipV="false" rot="0">
            <a:off x="13344126" y="2353235"/>
            <a:ext cx="2527153" cy="473267"/>
          </a:xfrm>
          <a:custGeom>
            <a:avLst/>
            <a:gdLst/>
            <a:ahLst/>
            <a:cxnLst/>
            <a:rect r="r" b="b" t="t" l="l"/>
            <a:pathLst>
              <a:path h="473267" w="2527153">
                <a:moveTo>
                  <a:pt x="0" y="0"/>
                </a:moveTo>
                <a:lnTo>
                  <a:pt x="2527153" y="0"/>
                </a:lnTo>
                <a:lnTo>
                  <a:pt x="2527153" y="473266"/>
                </a:lnTo>
                <a:lnTo>
                  <a:pt x="0" y="473266"/>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TextBox 35" id="35"/>
          <p:cNvSpPr txBox="true"/>
          <p:nvPr/>
        </p:nvSpPr>
        <p:spPr>
          <a:xfrm rot="0">
            <a:off x="4573239" y="4465002"/>
            <a:ext cx="9141522" cy="1347471"/>
          </a:xfrm>
          <a:prstGeom prst="rect">
            <a:avLst/>
          </a:prstGeom>
        </p:spPr>
        <p:txBody>
          <a:bodyPr anchor="t" rtlCol="false" tIns="0" lIns="0" bIns="0" rIns="0">
            <a:spAutoFit/>
          </a:bodyPr>
          <a:lstStyle/>
          <a:p>
            <a:pPr algn="ctr" rtl="true">
              <a:lnSpc>
                <a:spcPts val="8800"/>
              </a:lnSpc>
            </a:pPr>
            <a:r>
              <a:rPr lang="ar-EG" sz="8800">
                <a:solidFill>
                  <a:srgbClr val="000000"/>
                </a:solidFill>
                <a:latin typeface="Retropix"/>
                <a:ea typeface="Retropix"/>
                <a:cs typeface="Retropix"/>
                <a:sym typeface="Retropix"/>
                <a:rtl val="true"/>
              </a:rPr>
              <a:t>پوشش پلاک خودرو</a:t>
            </a:r>
          </a:p>
        </p:txBody>
      </p:sp>
      <p:sp>
        <p:nvSpPr>
          <p:cNvPr name="TextBox 36" id="36"/>
          <p:cNvSpPr txBox="true"/>
          <p:nvPr/>
        </p:nvSpPr>
        <p:spPr>
          <a:xfrm rot="0">
            <a:off x="5053157" y="5905500"/>
            <a:ext cx="8240907" cy="741056"/>
          </a:xfrm>
          <a:prstGeom prst="rect">
            <a:avLst/>
          </a:prstGeom>
        </p:spPr>
        <p:txBody>
          <a:bodyPr anchor="t" rtlCol="false" tIns="0" lIns="0" bIns="0" rIns="0">
            <a:spAutoFit/>
          </a:bodyPr>
          <a:lstStyle/>
          <a:p>
            <a:pPr algn="ctr">
              <a:lnSpc>
                <a:spcPts val="4800"/>
              </a:lnSpc>
            </a:pPr>
            <a:r>
              <a:rPr lang="en-US" sz="4800">
                <a:solidFill>
                  <a:srgbClr val="000000"/>
                </a:solidFill>
                <a:latin typeface="Retropix"/>
                <a:ea typeface="Retropix"/>
                <a:cs typeface="Retropix"/>
                <a:sym typeface="Retropix"/>
              </a:rPr>
              <a:t>License plate cover</a:t>
            </a:r>
          </a:p>
        </p:txBody>
      </p:sp>
      <p:sp>
        <p:nvSpPr>
          <p:cNvPr name="Freeform 37" id="37"/>
          <p:cNvSpPr/>
          <p:nvPr/>
        </p:nvSpPr>
        <p:spPr>
          <a:xfrm flipH="false" flipV="false" rot="0">
            <a:off x="8378029" y="7007464"/>
            <a:ext cx="1132304" cy="1305591"/>
          </a:xfrm>
          <a:custGeom>
            <a:avLst/>
            <a:gdLst/>
            <a:ahLst/>
            <a:cxnLst/>
            <a:rect r="r" b="b" t="t" l="l"/>
            <a:pathLst>
              <a:path h="1305591" w="1132304">
                <a:moveTo>
                  <a:pt x="0" y="0"/>
                </a:moveTo>
                <a:lnTo>
                  <a:pt x="1132304" y="0"/>
                </a:lnTo>
                <a:lnTo>
                  <a:pt x="1132304" y="1305591"/>
                </a:lnTo>
                <a:lnTo>
                  <a:pt x="0" y="1305591"/>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817600" y="1295821"/>
            <a:ext cx="6862132" cy="6862132"/>
            <a:chOff x="0" y="0"/>
            <a:chExt cx="9149510" cy="9149510"/>
          </a:xfrm>
        </p:grpSpPr>
        <p:sp>
          <p:nvSpPr>
            <p:cNvPr name="Freeform 12" id="12"/>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4" id="14"/>
          <p:cNvGrpSpPr/>
          <p:nvPr/>
        </p:nvGrpSpPr>
        <p:grpSpPr>
          <a:xfrm rot="0">
            <a:off x="0" y="9052698"/>
            <a:ext cx="18288000" cy="1234302"/>
            <a:chOff x="0" y="0"/>
            <a:chExt cx="4816593" cy="325084"/>
          </a:xfrm>
        </p:grpSpPr>
        <p:sp>
          <p:nvSpPr>
            <p:cNvPr name="Freeform 15" id="15"/>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6" id="16"/>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7" id="17"/>
          <p:cNvGrpSpPr/>
          <p:nvPr/>
        </p:nvGrpSpPr>
        <p:grpSpPr>
          <a:xfrm rot="0">
            <a:off x="237414" y="9267586"/>
            <a:ext cx="804526" cy="804526"/>
            <a:chOff x="0" y="0"/>
            <a:chExt cx="1072702" cy="1072702"/>
          </a:xfrm>
        </p:grpSpPr>
        <p:sp>
          <p:nvSpPr>
            <p:cNvPr name="Freeform 18" id="18"/>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4" id="24"/>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5" id="25"/>
          <p:cNvGrpSpPr/>
          <p:nvPr/>
        </p:nvGrpSpPr>
        <p:grpSpPr>
          <a:xfrm rot="0">
            <a:off x="15109868" y="9297158"/>
            <a:ext cx="2801811" cy="712035"/>
            <a:chOff x="0" y="0"/>
            <a:chExt cx="737925" cy="187532"/>
          </a:xfrm>
        </p:grpSpPr>
        <p:sp>
          <p:nvSpPr>
            <p:cNvPr name="Freeform 26" id="26"/>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7" id="27"/>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TextBox 28" id="28"/>
          <p:cNvSpPr txBox="true"/>
          <p:nvPr/>
        </p:nvSpPr>
        <p:spPr>
          <a:xfrm rot="0">
            <a:off x="1028700" y="487784"/>
            <a:ext cx="6326630" cy="3014979"/>
          </a:xfrm>
          <a:prstGeom prst="rect">
            <a:avLst/>
          </a:prstGeom>
        </p:spPr>
        <p:txBody>
          <a:bodyPr anchor="t" rtlCol="false" tIns="0" lIns="0" bIns="0" rIns="0">
            <a:spAutoFit/>
          </a:bodyPr>
          <a:lstStyle/>
          <a:p>
            <a:pPr algn="just">
              <a:lnSpc>
                <a:spcPts val="9799"/>
              </a:lnSpc>
            </a:pPr>
            <a:r>
              <a:rPr lang="en-US" sz="6999">
                <a:solidFill>
                  <a:srgbClr val="FFFFFF"/>
                </a:solidFill>
                <a:latin typeface="Retropix"/>
                <a:ea typeface="Retropix"/>
                <a:cs typeface="Retropix"/>
                <a:sym typeface="Retropix"/>
              </a:rPr>
              <a:t>NLP</a:t>
            </a:r>
          </a:p>
          <a:p>
            <a:pPr algn="just" rtl="true">
              <a:lnSpc>
                <a:spcPts val="4340"/>
              </a:lnSpc>
            </a:pPr>
            <a:r>
              <a:rPr lang="ar-EG" sz="3100">
                <a:solidFill>
                  <a:srgbClr val="FFFFFF"/>
                </a:solidFill>
                <a:latin typeface="Retropix"/>
                <a:ea typeface="Retropix"/>
                <a:cs typeface="Retropix"/>
                <a:sym typeface="Retropix"/>
                <a:rtl val="true"/>
              </a:rPr>
              <a:t>بخش سوم </a:t>
            </a:r>
          </a:p>
          <a:p>
            <a:pPr algn="just" rtl="true">
              <a:lnSpc>
                <a:spcPts val="4340"/>
              </a:lnSpc>
            </a:pPr>
            <a:r>
              <a:rPr lang="ar-EG" sz="3100">
                <a:solidFill>
                  <a:srgbClr val="FFFFFF"/>
                </a:solidFill>
                <a:latin typeface="Retropix"/>
                <a:ea typeface="Retropix"/>
                <a:cs typeface="Retropix"/>
                <a:sym typeface="Retropix"/>
                <a:rtl val="true"/>
              </a:rPr>
              <a:t>مدل تحلیل احساس</a:t>
            </a:r>
          </a:p>
          <a:p>
            <a:pPr algn="just" rtl="true">
              <a:lnSpc>
                <a:spcPts val="4340"/>
              </a:lnSpc>
            </a:pPr>
          </a:p>
        </p:txBody>
      </p:sp>
      <p:sp>
        <p:nvSpPr>
          <p:cNvPr name="TextBox 29" id="29"/>
          <p:cNvSpPr txBox="true"/>
          <p:nvPr/>
        </p:nvSpPr>
        <p:spPr>
          <a:xfrm rot="0">
            <a:off x="10442872" y="2373351"/>
            <a:ext cx="5649688" cy="3011806"/>
          </a:xfrm>
          <a:prstGeom prst="rect">
            <a:avLst/>
          </a:prstGeom>
        </p:spPr>
        <p:txBody>
          <a:bodyPr anchor="t" rtlCol="false" tIns="0" lIns="0" bIns="0" rIns="0">
            <a:spAutoFit/>
          </a:bodyPr>
          <a:lstStyle/>
          <a:p>
            <a:pPr algn="r" rtl="true">
              <a:lnSpc>
                <a:spcPts val="4349"/>
              </a:lnSpc>
            </a:pPr>
            <a:r>
              <a:rPr lang="ar-EG" sz="2499">
                <a:solidFill>
                  <a:srgbClr val="000000"/>
                </a:solidFill>
                <a:latin typeface="Retropix"/>
                <a:ea typeface="Retropix"/>
                <a:cs typeface="Retropix"/>
                <a:sym typeface="Retropix"/>
                <a:rtl val="true"/>
              </a:rPr>
              <a:t>مدل سازی :</a:t>
            </a:r>
          </a:p>
          <a:p>
            <a:pPr algn="r" rtl="true">
              <a:lnSpc>
                <a:spcPts val="3132"/>
              </a:lnSpc>
            </a:pPr>
            <a:r>
              <a:rPr lang="ar-EG" sz="1800">
                <a:solidFill>
                  <a:srgbClr val="000000"/>
                </a:solidFill>
                <a:latin typeface="Retropix"/>
                <a:ea typeface="Retropix"/>
                <a:cs typeface="Retropix"/>
                <a:sym typeface="Retropix"/>
                <a:rtl val="true"/>
              </a:rPr>
              <a:t>مدل  </a:t>
            </a:r>
            <a:r>
              <a:rPr lang="en-US" sz="1800">
                <a:solidFill>
                  <a:srgbClr val="000000"/>
                </a:solidFill>
                <a:latin typeface="Retropix"/>
                <a:ea typeface="Retropix"/>
                <a:cs typeface="Retropix"/>
                <a:sym typeface="Retropix"/>
              </a:rPr>
              <a:t>4</a:t>
            </a:r>
            <a:r>
              <a:rPr lang="ar-EG" sz="1800">
                <a:solidFill>
                  <a:srgbClr val="000000"/>
                </a:solidFill>
                <a:latin typeface="Retropix"/>
                <a:ea typeface="Retropix"/>
                <a:cs typeface="Retropix"/>
                <a:sym typeface="Retropix"/>
                <a:rtl val="true"/>
              </a:rPr>
              <a:t>:</a:t>
            </a:r>
          </a:p>
          <a:p>
            <a:pPr algn="r" rtl="true">
              <a:lnSpc>
                <a:spcPts val="3132"/>
              </a:lnSpc>
            </a:pPr>
            <a:r>
              <a:rPr lang="ar-EG" sz="1800">
                <a:solidFill>
                  <a:srgbClr val="000000"/>
                </a:solidFill>
                <a:latin typeface="Retropix"/>
                <a:ea typeface="Retropix"/>
                <a:cs typeface="Retropix"/>
                <a:sym typeface="Retropix"/>
                <a:rtl val="true"/>
              </a:rPr>
              <a:t>در اینجا از </a:t>
            </a:r>
            <a:r>
              <a:rPr lang="en-US" sz="1800">
                <a:solidFill>
                  <a:srgbClr val="000000"/>
                </a:solidFill>
                <a:latin typeface="Retropix"/>
                <a:ea typeface="Retropix"/>
                <a:cs typeface="Retropix"/>
                <a:sym typeface="Retropix"/>
              </a:rPr>
              <a:t>under sampling</a:t>
            </a:r>
            <a:r>
              <a:rPr lang="ar-EG" sz="1800">
                <a:solidFill>
                  <a:srgbClr val="000000"/>
                </a:solidFill>
                <a:latin typeface="Retropix"/>
                <a:ea typeface="Retropix"/>
                <a:cs typeface="Retropix"/>
                <a:sym typeface="Retropix"/>
                <a:rtl val="true"/>
              </a:rPr>
              <a:t> استفاده کرده ایم که میاد تعداد سمپل های کلاسی که بیشترین تعداد رو دارد را کمتر می‌کند.</a:t>
            </a:r>
          </a:p>
          <a:p>
            <a:pPr algn="r" rtl="true">
              <a:lnSpc>
                <a:spcPts val="3132"/>
              </a:lnSpc>
            </a:pPr>
            <a:r>
              <a:rPr lang="ar-EG" sz="1800">
                <a:solidFill>
                  <a:srgbClr val="000000"/>
                </a:solidFill>
                <a:latin typeface="Retropix"/>
                <a:ea typeface="Retropix"/>
                <a:cs typeface="Retropix"/>
                <a:sym typeface="Retropix"/>
                <a:rtl val="true"/>
              </a:rPr>
              <a:t>بعد این که مدل خود را فیت کردیم با ما </a:t>
            </a:r>
            <a:r>
              <a:rPr lang="en-US" sz="1800">
                <a:solidFill>
                  <a:srgbClr val="000000"/>
                </a:solidFill>
                <a:latin typeface="Retropix"/>
                <a:ea typeface="Retropix"/>
                <a:cs typeface="Retropix"/>
                <a:sym typeface="Retropix"/>
              </a:rPr>
              <a:t>f1 score</a:t>
            </a:r>
            <a:r>
              <a:rPr lang="ar-EG" sz="1800">
                <a:solidFill>
                  <a:srgbClr val="000000"/>
                </a:solidFill>
                <a:latin typeface="Retropix"/>
                <a:ea typeface="Retropix"/>
                <a:cs typeface="Retropix"/>
                <a:sym typeface="Retropix"/>
                <a:rtl val="true"/>
              </a:rPr>
              <a:t> پایین را داد:</a:t>
            </a:r>
          </a:p>
          <a:p>
            <a:pPr algn="l">
              <a:lnSpc>
                <a:spcPts val="3653"/>
              </a:lnSpc>
            </a:pPr>
            <a:r>
              <a:rPr lang="en-US" sz="2099">
                <a:solidFill>
                  <a:srgbClr val="000000"/>
                </a:solidFill>
                <a:latin typeface="Retropix"/>
                <a:ea typeface="Retropix"/>
                <a:cs typeface="Retropix"/>
                <a:sym typeface="Retropix"/>
              </a:rPr>
              <a:t>F1 Score = 0.5723</a:t>
            </a:r>
          </a:p>
          <a:p>
            <a:pPr algn="l">
              <a:lnSpc>
                <a:spcPts val="2939"/>
              </a:lnSpc>
            </a:pPr>
          </a:p>
        </p:txBody>
      </p:sp>
      <p:sp>
        <p:nvSpPr>
          <p:cNvPr name="TextBox 30" id="30"/>
          <p:cNvSpPr txBox="true"/>
          <p:nvPr/>
        </p:nvSpPr>
        <p:spPr>
          <a:xfrm rot="0">
            <a:off x="823445" y="3267657"/>
            <a:ext cx="6531885" cy="2140053"/>
          </a:xfrm>
          <a:prstGeom prst="rect">
            <a:avLst/>
          </a:prstGeom>
        </p:spPr>
        <p:txBody>
          <a:bodyPr anchor="t" rtlCol="false" tIns="0" lIns="0" bIns="0" rIns="0">
            <a:spAutoFit/>
          </a:bodyPr>
          <a:lstStyle/>
          <a:p>
            <a:pPr algn="l">
              <a:lnSpc>
                <a:spcPts val="3319"/>
              </a:lnSpc>
            </a:pPr>
            <a:r>
              <a:rPr lang="en-US" sz="2370">
                <a:solidFill>
                  <a:srgbClr val="FFFFFF"/>
                </a:solidFill>
                <a:latin typeface="Retropix"/>
                <a:ea typeface="Retropix"/>
                <a:cs typeface="Retropix"/>
                <a:sym typeface="Retropix"/>
              </a:rPr>
              <a:t>undersampler = RandomUnderSampler(random_state=42)</a:t>
            </a:r>
          </a:p>
          <a:p>
            <a:pPr algn="l">
              <a:lnSpc>
                <a:spcPts val="3319"/>
              </a:lnSpc>
            </a:pPr>
            <a:r>
              <a:rPr lang="en-US" sz="2370">
                <a:solidFill>
                  <a:srgbClr val="FFFFFF"/>
                </a:solidFill>
                <a:latin typeface="Retropix"/>
                <a:ea typeface="Retropix"/>
                <a:cs typeface="Retropix"/>
                <a:sym typeface="Retropix"/>
              </a:rPr>
              <a:t>X_resampled, y_resampled = undersampler.fit_resample(X.to_frame(), y)</a:t>
            </a:r>
          </a:p>
          <a:p>
            <a:pPr algn="l">
              <a:lnSpc>
                <a:spcPts val="331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sp>
        <p:nvSpPr>
          <p:cNvPr name="Freeform 2" id="2"/>
          <p:cNvSpPr/>
          <p:nvPr/>
        </p:nvSpPr>
        <p:spPr>
          <a:xfrm flipH="false" flipV="false" rot="0">
            <a:off x="2812277" y="2951910"/>
            <a:ext cx="3085000" cy="3085000"/>
          </a:xfrm>
          <a:custGeom>
            <a:avLst/>
            <a:gdLst/>
            <a:ahLst/>
            <a:cxnLst/>
            <a:rect r="r" b="b" t="t" l="l"/>
            <a:pathLst>
              <a:path h="3085000" w="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62688" y="3315288"/>
            <a:ext cx="2958980" cy="2644230"/>
            <a:chOff x="0" y="0"/>
            <a:chExt cx="3945307" cy="3525640"/>
          </a:xfrm>
        </p:grpSpPr>
        <p:pic>
          <p:nvPicPr>
            <p:cNvPr name="Picture 4" id="4"/>
            <p:cNvPicPr>
              <a:picLocks noChangeAspect="true"/>
            </p:cNvPicPr>
            <p:nvPr/>
          </p:nvPicPr>
          <p:blipFill>
            <a:blip r:embed="rId4"/>
            <a:srcRect l="14269" t="15497" r="22729" b="0"/>
            <a:stretch>
              <a:fillRect/>
            </a:stretch>
          </p:blipFill>
          <p:spPr>
            <a:xfrm flipH="false" flipV="false">
              <a:off x="0" y="0"/>
              <a:ext cx="3945307" cy="3525640"/>
            </a:xfrm>
            <a:prstGeom prst="rect">
              <a:avLst/>
            </a:prstGeom>
          </p:spPr>
        </p:pic>
      </p:grpSp>
      <p:sp>
        <p:nvSpPr>
          <p:cNvPr name="Freeform 5" id="5"/>
          <p:cNvSpPr/>
          <p:nvPr/>
        </p:nvSpPr>
        <p:spPr>
          <a:xfrm flipH="false" flipV="false" rot="0">
            <a:off x="7601500" y="2951910"/>
            <a:ext cx="3085000" cy="3085000"/>
          </a:xfrm>
          <a:custGeom>
            <a:avLst/>
            <a:gdLst/>
            <a:ahLst/>
            <a:cxnLst/>
            <a:rect r="r" b="b" t="t" l="l"/>
            <a:pathLst>
              <a:path h="3085000" w="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664510" y="3315288"/>
            <a:ext cx="2958980" cy="2644230"/>
            <a:chOff x="0" y="0"/>
            <a:chExt cx="3945307" cy="3525640"/>
          </a:xfrm>
        </p:grpSpPr>
        <p:pic>
          <p:nvPicPr>
            <p:cNvPr name="Picture 7" id="7"/>
            <p:cNvPicPr>
              <a:picLocks noChangeAspect="true"/>
            </p:cNvPicPr>
            <p:nvPr/>
          </p:nvPicPr>
          <p:blipFill>
            <a:blip r:embed="rId5"/>
            <a:srcRect l="12722" t="0" r="12722" b="0"/>
            <a:stretch>
              <a:fillRect/>
            </a:stretch>
          </p:blipFill>
          <p:spPr>
            <a:xfrm flipH="false" flipV="false">
              <a:off x="0" y="0"/>
              <a:ext cx="3945307" cy="3525640"/>
            </a:xfrm>
            <a:prstGeom prst="rect">
              <a:avLst/>
            </a:prstGeom>
          </p:spPr>
        </p:pic>
      </p:grpSp>
      <p:sp>
        <p:nvSpPr>
          <p:cNvPr name="Freeform 8" id="8"/>
          <p:cNvSpPr/>
          <p:nvPr/>
        </p:nvSpPr>
        <p:spPr>
          <a:xfrm flipH="false" flipV="false" rot="0">
            <a:off x="12390723" y="2951910"/>
            <a:ext cx="3085000" cy="3085000"/>
          </a:xfrm>
          <a:custGeom>
            <a:avLst/>
            <a:gdLst/>
            <a:ahLst/>
            <a:cxnLst/>
            <a:rect r="r" b="b" t="t" l="l"/>
            <a:pathLst>
              <a:path h="3085000" w="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2453733" y="3315288"/>
            <a:ext cx="2958980" cy="2644230"/>
            <a:chOff x="0" y="0"/>
            <a:chExt cx="3945307" cy="3525640"/>
          </a:xfrm>
        </p:grpSpPr>
        <p:pic>
          <p:nvPicPr>
            <p:cNvPr name="Picture 10" id="10"/>
            <p:cNvPicPr>
              <a:picLocks noChangeAspect="true"/>
            </p:cNvPicPr>
            <p:nvPr/>
          </p:nvPicPr>
          <p:blipFill>
            <a:blip r:embed="rId6"/>
            <a:srcRect l="9599" t="0" r="15845" b="0"/>
            <a:stretch>
              <a:fillRect/>
            </a:stretch>
          </p:blipFill>
          <p:spPr>
            <a:xfrm flipH="false" flipV="false">
              <a:off x="0" y="0"/>
              <a:ext cx="3945307" cy="3525640"/>
            </a:xfrm>
            <a:prstGeom prst="rect">
              <a:avLst/>
            </a:prstGeom>
          </p:spPr>
        </p:pic>
      </p:grpSp>
      <p:sp>
        <p:nvSpPr>
          <p:cNvPr name="Freeform 11" id="11"/>
          <p:cNvSpPr/>
          <p:nvPr/>
        </p:nvSpPr>
        <p:spPr>
          <a:xfrm flipH="false" flipV="false" rot="0">
            <a:off x="16285215" y="1187704"/>
            <a:ext cx="974085" cy="745618"/>
          </a:xfrm>
          <a:custGeom>
            <a:avLst/>
            <a:gdLst/>
            <a:ahLst/>
            <a:cxnLst/>
            <a:rect r="r" b="b" t="t" l="l"/>
            <a:pathLst>
              <a:path h="745618" w="974085">
                <a:moveTo>
                  <a:pt x="0" y="0"/>
                </a:moveTo>
                <a:lnTo>
                  <a:pt x="974085" y="0"/>
                </a:lnTo>
                <a:lnTo>
                  <a:pt x="974085" y="745617"/>
                </a:lnTo>
                <a:lnTo>
                  <a:pt x="0" y="7456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28700" y="1019175"/>
            <a:ext cx="11362023" cy="1073150"/>
          </a:xfrm>
          <a:prstGeom prst="rect">
            <a:avLst/>
          </a:prstGeom>
        </p:spPr>
        <p:txBody>
          <a:bodyPr anchor="t" rtlCol="false" tIns="0" lIns="0" bIns="0" rIns="0">
            <a:spAutoFit/>
          </a:bodyPr>
          <a:lstStyle/>
          <a:p>
            <a:pPr algn="l">
              <a:lnSpc>
                <a:spcPts val="6999"/>
              </a:lnSpc>
            </a:pPr>
            <a:r>
              <a:rPr lang="en-US" sz="6999">
                <a:solidFill>
                  <a:srgbClr val="FFFFFF"/>
                </a:solidFill>
                <a:latin typeface="Retropix"/>
                <a:ea typeface="Retropix"/>
                <a:cs typeface="Retropix"/>
                <a:sym typeface="Retropix"/>
              </a:rPr>
              <a:t>Write your topic or idea</a:t>
            </a:r>
          </a:p>
        </p:txBody>
      </p:sp>
      <p:grpSp>
        <p:nvGrpSpPr>
          <p:cNvPr name="Group 13" id="13"/>
          <p:cNvGrpSpPr/>
          <p:nvPr/>
        </p:nvGrpSpPr>
        <p:grpSpPr>
          <a:xfrm rot="0">
            <a:off x="2426276" y="6403956"/>
            <a:ext cx="3857003" cy="1324889"/>
            <a:chOff x="0" y="0"/>
            <a:chExt cx="5142670" cy="1766519"/>
          </a:xfrm>
        </p:grpSpPr>
        <p:sp>
          <p:nvSpPr>
            <p:cNvPr name="TextBox 14" id="14"/>
            <p:cNvSpPr txBox="true"/>
            <p:nvPr/>
          </p:nvSpPr>
          <p:spPr>
            <a:xfrm rot="0">
              <a:off x="0" y="837302"/>
              <a:ext cx="5142670" cy="929216"/>
            </a:xfrm>
            <a:prstGeom prst="rect">
              <a:avLst/>
            </a:prstGeom>
          </p:spPr>
          <p:txBody>
            <a:bodyPr anchor="t" rtlCol="false" tIns="0" lIns="0" bIns="0" rIns="0">
              <a:spAutoFit/>
            </a:bodyPr>
            <a:lstStyle/>
            <a:p>
              <a:pPr algn="ctr">
                <a:lnSpc>
                  <a:spcPts val="2800"/>
                </a:lnSpc>
              </a:pPr>
              <a:r>
                <a:rPr lang="en-US" sz="2000">
                  <a:solidFill>
                    <a:srgbClr val="FFFFFF"/>
                  </a:solidFill>
                  <a:latin typeface="Public Sans"/>
                  <a:ea typeface="Public Sans"/>
                  <a:cs typeface="Public Sans"/>
                  <a:sym typeface="Public Sans"/>
                </a:rPr>
                <a:t>Briefly elaborate on what you want to discuss.</a:t>
              </a:r>
              <a:r>
                <a:rPr lang="en-US" sz="2000">
                  <a:solidFill>
                    <a:srgbClr val="FFFFFF"/>
                  </a:solidFill>
                  <a:latin typeface="Public Sans"/>
                  <a:ea typeface="Public Sans"/>
                  <a:cs typeface="Public Sans"/>
                  <a:sym typeface="Public Sans"/>
                </a:rPr>
                <a:t> </a:t>
              </a:r>
            </a:p>
          </p:txBody>
        </p:sp>
        <p:sp>
          <p:nvSpPr>
            <p:cNvPr name="TextBox 15" id="15"/>
            <p:cNvSpPr txBox="true"/>
            <p:nvPr/>
          </p:nvSpPr>
          <p:spPr>
            <a:xfrm rot="0">
              <a:off x="0" y="-66675"/>
              <a:ext cx="4958386" cy="714375"/>
            </a:xfrm>
            <a:prstGeom prst="rect">
              <a:avLst/>
            </a:prstGeom>
          </p:spPr>
          <p:txBody>
            <a:bodyPr anchor="t" rtlCol="false" tIns="0" lIns="0" bIns="0" rIns="0">
              <a:spAutoFit/>
            </a:bodyPr>
            <a:lstStyle/>
            <a:p>
              <a:pPr algn="ctr" marL="0" indent="0" lvl="0">
                <a:lnSpc>
                  <a:spcPts val="3840"/>
                </a:lnSpc>
              </a:pPr>
              <a:r>
                <a:rPr lang="en-US" sz="3200">
                  <a:solidFill>
                    <a:srgbClr val="FFFFFF"/>
                  </a:solidFill>
                  <a:latin typeface="Retropix"/>
                  <a:ea typeface="Retropix"/>
                  <a:cs typeface="Retropix"/>
                  <a:sym typeface="Retropix"/>
                </a:rPr>
                <a:t>Add a main point</a:t>
              </a:r>
            </a:p>
          </p:txBody>
        </p:sp>
      </p:grpSp>
      <p:grpSp>
        <p:nvGrpSpPr>
          <p:cNvPr name="Group 16" id="16"/>
          <p:cNvGrpSpPr/>
          <p:nvPr/>
        </p:nvGrpSpPr>
        <p:grpSpPr>
          <a:xfrm rot="0">
            <a:off x="7215499" y="6403956"/>
            <a:ext cx="3857003" cy="1324889"/>
            <a:chOff x="0" y="0"/>
            <a:chExt cx="5142670" cy="1766519"/>
          </a:xfrm>
        </p:grpSpPr>
        <p:sp>
          <p:nvSpPr>
            <p:cNvPr name="TextBox 17" id="17"/>
            <p:cNvSpPr txBox="true"/>
            <p:nvPr/>
          </p:nvSpPr>
          <p:spPr>
            <a:xfrm rot="0">
              <a:off x="0" y="837302"/>
              <a:ext cx="5142670" cy="929216"/>
            </a:xfrm>
            <a:prstGeom prst="rect">
              <a:avLst/>
            </a:prstGeom>
          </p:spPr>
          <p:txBody>
            <a:bodyPr anchor="t" rtlCol="false" tIns="0" lIns="0" bIns="0" rIns="0">
              <a:spAutoFit/>
            </a:bodyPr>
            <a:lstStyle/>
            <a:p>
              <a:pPr algn="ctr">
                <a:lnSpc>
                  <a:spcPts val="2800"/>
                </a:lnSpc>
              </a:pPr>
              <a:r>
                <a:rPr lang="en-US" sz="2000">
                  <a:solidFill>
                    <a:srgbClr val="FFFFFF"/>
                  </a:solidFill>
                  <a:latin typeface="Public Sans"/>
                  <a:ea typeface="Public Sans"/>
                  <a:cs typeface="Public Sans"/>
                  <a:sym typeface="Public Sans"/>
                </a:rPr>
                <a:t>Briefly elaborate on</a:t>
              </a:r>
            </a:p>
            <a:p>
              <a:pPr algn="ctr">
                <a:lnSpc>
                  <a:spcPts val="2800"/>
                </a:lnSpc>
              </a:pPr>
              <a:r>
                <a:rPr lang="en-US" sz="2000">
                  <a:solidFill>
                    <a:srgbClr val="FFFFFF"/>
                  </a:solidFill>
                  <a:latin typeface="Public Sans"/>
                  <a:ea typeface="Public Sans"/>
                  <a:cs typeface="Public Sans"/>
                  <a:sym typeface="Public Sans"/>
                </a:rPr>
                <a:t>what you want to discuss.</a:t>
              </a:r>
              <a:r>
                <a:rPr lang="en-US" sz="2000">
                  <a:solidFill>
                    <a:srgbClr val="FFFFFF"/>
                  </a:solidFill>
                  <a:latin typeface="Public Sans"/>
                  <a:ea typeface="Public Sans"/>
                  <a:cs typeface="Public Sans"/>
                  <a:sym typeface="Public Sans"/>
                </a:rPr>
                <a:t> </a:t>
              </a:r>
            </a:p>
          </p:txBody>
        </p:sp>
        <p:sp>
          <p:nvSpPr>
            <p:cNvPr name="TextBox 18" id="18"/>
            <p:cNvSpPr txBox="true"/>
            <p:nvPr/>
          </p:nvSpPr>
          <p:spPr>
            <a:xfrm rot="0">
              <a:off x="0" y="-66675"/>
              <a:ext cx="4958386" cy="714375"/>
            </a:xfrm>
            <a:prstGeom prst="rect">
              <a:avLst/>
            </a:prstGeom>
          </p:spPr>
          <p:txBody>
            <a:bodyPr anchor="t" rtlCol="false" tIns="0" lIns="0" bIns="0" rIns="0">
              <a:spAutoFit/>
            </a:bodyPr>
            <a:lstStyle/>
            <a:p>
              <a:pPr algn="ctr" marL="0" indent="0" lvl="0">
                <a:lnSpc>
                  <a:spcPts val="3840"/>
                </a:lnSpc>
              </a:pPr>
              <a:r>
                <a:rPr lang="en-US" sz="3200">
                  <a:solidFill>
                    <a:srgbClr val="FFFFFF"/>
                  </a:solidFill>
                  <a:latin typeface="Retropix"/>
                  <a:ea typeface="Retropix"/>
                  <a:cs typeface="Retropix"/>
                  <a:sym typeface="Retropix"/>
                </a:rPr>
                <a:t>Add a main point</a:t>
              </a:r>
            </a:p>
          </p:txBody>
        </p:sp>
      </p:grpSp>
      <p:grpSp>
        <p:nvGrpSpPr>
          <p:cNvPr name="Group 19" id="19"/>
          <p:cNvGrpSpPr/>
          <p:nvPr/>
        </p:nvGrpSpPr>
        <p:grpSpPr>
          <a:xfrm rot="0">
            <a:off x="12004722" y="6403956"/>
            <a:ext cx="3857003" cy="1324889"/>
            <a:chOff x="0" y="0"/>
            <a:chExt cx="5142670" cy="1766519"/>
          </a:xfrm>
        </p:grpSpPr>
        <p:sp>
          <p:nvSpPr>
            <p:cNvPr name="TextBox 20" id="20"/>
            <p:cNvSpPr txBox="true"/>
            <p:nvPr/>
          </p:nvSpPr>
          <p:spPr>
            <a:xfrm rot="0">
              <a:off x="0" y="837302"/>
              <a:ext cx="5142670" cy="929216"/>
            </a:xfrm>
            <a:prstGeom prst="rect">
              <a:avLst/>
            </a:prstGeom>
          </p:spPr>
          <p:txBody>
            <a:bodyPr anchor="t" rtlCol="false" tIns="0" lIns="0" bIns="0" rIns="0">
              <a:spAutoFit/>
            </a:bodyPr>
            <a:lstStyle/>
            <a:p>
              <a:pPr algn="ctr">
                <a:lnSpc>
                  <a:spcPts val="2800"/>
                </a:lnSpc>
              </a:pPr>
              <a:r>
                <a:rPr lang="en-US" sz="2000">
                  <a:solidFill>
                    <a:srgbClr val="FFFFFF"/>
                  </a:solidFill>
                  <a:latin typeface="Public Sans"/>
                  <a:ea typeface="Public Sans"/>
                  <a:cs typeface="Public Sans"/>
                  <a:sym typeface="Public Sans"/>
                </a:rPr>
                <a:t>Briefly elaborate on</a:t>
              </a:r>
            </a:p>
            <a:p>
              <a:pPr algn="ctr">
                <a:lnSpc>
                  <a:spcPts val="2800"/>
                </a:lnSpc>
              </a:pPr>
              <a:r>
                <a:rPr lang="en-US" sz="2000">
                  <a:solidFill>
                    <a:srgbClr val="FFFFFF"/>
                  </a:solidFill>
                  <a:latin typeface="Public Sans"/>
                  <a:ea typeface="Public Sans"/>
                  <a:cs typeface="Public Sans"/>
                  <a:sym typeface="Public Sans"/>
                </a:rPr>
                <a:t>what you want to discuss.</a:t>
              </a:r>
              <a:r>
                <a:rPr lang="en-US" sz="2000">
                  <a:solidFill>
                    <a:srgbClr val="FFFFFF"/>
                  </a:solidFill>
                  <a:latin typeface="Public Sans"/>
                  <a:ea typeface="Public Sans"/>
                  <a:cs typeface="Public Sans"/>
                  <a:sym typeface="Public Sans"/>
                </a:rPr>
                <a:t> </a:t>
              </a:r>
            </a:p>
          </p:txBody>
        </p:sp>
        <p:sp>
          <p:nvSpPr>
            <p:cNvPr name="TextBox 21" id="21"/>
            <p:cNvSpPr txBox="true"/>
            <p:nvPr/>
          </p:nvSpPr>
          <p:spPr>
            <a:xfrm rot="0">
              <a:off x="0" y="-66675"/>
              <a:ext cx="4958386" cy="714375"/>
            </a:xfrm>
            <a:prstGeom prst="rect">
              <a:avLst/>
            </a:prstGeom>
          </p:spPr>
          <p:txBody>
            <a:bodyPr anchor="t" rtlCol="false" tIns="0" lIns="0" bIns="0" rIns="0">
              <a:spAutoFit/>
            </a:bodyPr>
            <a:lstStyle/>
            <a:p>
              <a:pPr algn="ctr" marL="0" indent="0" lvl="0">
                <a:lnSpc>
                  <a:spcPts val="3840"/>
                </a:lnSpc>
              </a:pPr>
              <a:r>
                <a:rPr lang="en-US" sz="3200">
                  <a:solidFill>
                    <a:srgbClr val="FFFFFF"/>
                  </a:solidFill>
                  <a:latin typeface="Retropix"/>
                  <a:ea typeface="Retropix"/>
                  <a:cs typeface="Retropix"/>
                  <a:sym typeface="Retropix"/>
                </a:rPr>
                <a:t>Add a main point</a:t>
              </a:r>
            </a:p>
          </p:txBody>
        </p:sp>
      </p:grpSp>
      <p:grpSp>
        <p:nvGrpSpPr>
          <p:cNvPr name="Group 22" id="22"/>
          <p:cNvGrpSpPr/>
          <p:nvPr/>
        </p:nvGrpSpPr>
        <p:grpSpPr>
          <a:xfrm rot="0">
            <a:off x="0" y="9052698"/>
            <a:ext cx="18288000" cy="1234302"/>
            <a:chOff x="0" y="0"/>
            <a:chExt cx="4816593" cy="325084"/>
          </a:xfrm>
        </p:grpSpPr>
        <p:sp>
          <p:nvSpPr>
            <p:cNvPr name="Freeform 23" id="2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24" id="2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25" id="25"/>
          <p:cNvGrpSpPr/>
          <p:nvPr/>
        </p:nvGrpSpPr>
        <p:grpSpPr>
          <a:xfrm rot="0">
            <a:off x="237414" y="9267586"/>
            <a:ext cx="804526" cy="804526"/>
            <a:chOff x="0" y="0"/>
            <a:chExt cx="1072702" cy="1072702"/>
          </a:xfrm>
        </p:grpSpPr>
        <p:sp>
          <p:nvSpPr>
            <p:cNvPr name="Freeform 26" id="2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8" id="2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9" id="2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0" id="3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1" id="3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2" id="3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33" id="33"/>
          <p:cNvGrpSpPr/>
          <p:nvPr/>
        </p:nvGrpSpPr>
        <p:grpSpPr>
          <a:xfrm rot="0">
            <a:off x="15109868" y="9297158"/>
            <a:ext cx="2801811" cy="712035"/>
            <a:chOff x="0" y="0"/>
            <a:chExt cx="737925" cy="187532"/>
          </a:xfrm>
        </p:grpSpPr>
        <p:sp>
          <p:nvSpPr>
            <p:cNvPr name="Freeform 34" id="3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35" id="3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3" action="ppaction://hlinksldjump"/>
                </a:rPr>
                <a:t>Back to Agenda Page</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6736" y="-5817236"/>
            <a:ext cx="21921472" cy="21921472"/>
          </a:xfrm>
          <a:custGeom>
            <a:avLst/>
            <a:gdLst/>
            <a:ahLst/>
            <a:cxnLst/>
            <a:rect r="r" b="b" t="t" l="l"/>
            <a:pathLst>
              <a:path h="21921472" w="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51660" y="0"/>
            <a:ext cx="6788888" cy="2209474"/>
          </a:xfrm>
          <a:custGeom>
            <a:avLst/>
            <a:gdLst/>
            <a:ahLst/>
            <a:cxnLst/>
            <a:rect r="r" b="b" t="t" l="l"/>
            <a:pathLst>
              <a:path h="2209474" w="6788888">
                <a:moveTo>
                  <a:pt x="0" y="0"/>
                </a:moveTo>
                <a:lnTo>
                  <a:pt x="6788888" y="0"/>
                </a:lnTo>
                <a:lnTo>
                  <a:pt x="6788888" y="2209474"/>
                </a:lnTo>
                <a:lnTo>
                  <a:pt x="0" y="2209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42165" y="778105"/>
            <a:ext cx="6526908" cy="1262210"/>
            <a:chOff x="0" y="0"/>
            <a:chExt cx="8702545" cy="1682947"/>
          </a:xfrm>
        </p:grpSpPr>
        <p:pic>
          <p:nvPicPr>
            <p:cNvPr name="Picture 5" id="5"/>
            <p:cNvPicPr>
              <a:picLocks noChangeAspect="true"/>
            </p:cNvPicPr>
            <p:nvPr/>
          </p:nvPicPr>
          <p:blipFill>
            <a:blip r:embed="rId6"/>
            <a:srcRect l="0" t="22723" r="0" b="48269"/>
            <a:stretch>
              <a:fillRect/>
            </a:stretch>
          </p:blipFill>
          <p:spPr>
            <a:xfrm flipH="false" flipV="false">
              <a:off x="0" y="0"/>
              <a:ext cx="8702545" cy="1682947"/>
            </a:xfrm>
            <a:prstGeom prst="rect">
              <a:avLst/>
            </a:prstGeom>
          </p:spPr>
        </p:pic>
      </p:grpSp>
      <p:sp>
        <p:nvSpPr>
          <p:cNvPr name="Freeform 6" id="6"/>
          <p:cNvSpPr/>
          <p:nvPr/>
        </p:nvSpPr>
        <p:spPr>
          <a:xfrm flipH="false" flipV="false" rot="0">
            <a:off x="3519248" y="-1965716"/>
            <a:ext cx="6351440" cy="6351440"/>
          </a:xfrm>
          <a:custGeom>
            <a:avLst/>
            <a:gdLst/>
            <a:ahLst/>
            <a:cxnLst/>
            <a:rect r="r" b="b" t="t" l="l"/>
            <a:pathLst>
              <a:path h="6351440" w="6351440">
                <a:moveTo>
                  <a:pt x="0" y="0"/>
                </a:moveTo>
                <a:lnTo>
                  <a:pt x="6351441" y="0"/>
                </a:lnTo>
                <a:lnTo>
                  <a:pt x="6351441" y="6351441"/>
                </a:lnTo>
                <a:lnTo>
                  <a:pt x="0" y="63514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3638215" y="-851928"/>
            <a:ext cx="5877392" cy="4881167"/>
            <a:chOff x="0" y="0"/>
            <a:chExt cx="7836523" cy="6508223"/>
          </a:xfrm>
        </p:grpSpPr>
        <p:pic>
          <p:nvPicPr>
            <p:cNvPr name="Picture 8" id="8"/>
            <p:cNvPicPr>
              <a:picLocks noChangeAspect="true"/>
            </p:cNvPicPr>
            <p:nvPr/>
          </p:nvPicPr>
          <p:blipFill>
            <a:blip r:embed="rId9"/>
            <a:srcRect l="0" t="16351" r="0" b="28281"/>
            <a:stretch>
              <a:fillRect/>
            </a:stretch>
          </p:blipFill>
          <p:spPr>
            <a:xfrm flipH="false" flipV="false">
              <a:off x="0" y="0"/>
              <a:ext cx="7836523" cy="6508223"/>
            </a:xfrm>
            <a:prstGeom prst="rect">
              <a:avLst/>
            </a:prstGeom>
          </p:spPr>
        </p:pic>
      </p:grpSp>
      <p:sp>
        <p:nvSpPr>
          <p:cNvPr name="Freeform 9" id="9"/>
          <p:cNvSpPr/>
          <p:nvPr/>
        </p:nvSpPr>
        <p:spPr>
          <a:xfrm flipH="false" flipV="false" rot="0">
            <a:off x="8628236" y="1672311"/>
            <a:ext cx="3814566" cy="3814566"/>
          </a:xfrm>
          <a:custGeom>
            <a:avLst/>
            <a:gdLst/>
            <a:ahLst/>
            <a:cxnLst/>
            <a:rect r="r" b="b" t="t" l="l"/>
            <a:pathLst>
              <a:path h="3814566" w="3814566">
                <a:moveTo>
                  <a:pt x="0" y="0"/>
                </a:moveTo>
                <a:lnTo>
                  <a:pt x="3814566" y="0"/>
                </a:lnTo>
                <a:lnTo>
                  <a:pt x="3814566" y="3814565"/>
                </a:lnTo>
                <a:lnTo>
                  <a:pt x="0" y="38145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8766605" y="2958696"/>
            <a:ext cx="3247895" cy="2096833"/>
            <a:chOff x="0" y="0"/>
            <a:chExt cx="4330527" cy="2795777"/>
          </a:xfrm>
        </p:grpSpPr>
        <p:pic>
          <p:nvPicPr>
            <p:cNvPr name="Picture 11" id="11"/>
            <p:cNvPicPr>
              <a:picLocks noChangeAspect="true"/>
            </p:cNvPicPr>
            <p:nvPr/>
          </p:nvPicPr>
          <p:blipFill>
            <a:blip r:embed="rId12"/>
            <a:srcRect l="0" t="28493" r="0" b="28493"/>
            <a:stretch>
              <a:fillRect/>
            </a:stretch>
          </p:blipFill>
          <p:spPr>
            <a:xfrm flipH="false" flipV="false">
              <a:off x="0" y="0"/>
              <a:ext cx="4330527" cy="2795777"/>
            </a:xfrm>
            <a:prstGeom prst="rect">
              <a:avLst/>
            </a:prstGeom>
          </p:spPr>
        </p:pic>
      </p:grpSp>
      <p:sp>
        <p:nvSpPr>
          <p:cNvPr name="Freeform 12" id="12"/>
          <p:cNvSpPr/>
          <p:nvPr/>
        </p:nvSpPr>
        <p:spPr>
          <a:xfrm flipH="false" flipV="false" rot="0">
            <a:off x="-194090" y="1850193"/>
            <a:ext cx="3305497" cy="6610994"/>
          </a:xfrm>
          <a:custGeom>
            <a:avLst/>
            <a:gdLst/>
            <a:ahLst/>
            <a:cxnLst/>
            <a:rect r="r" b="b" t="t" l="l"/>
            <a:pathLst>
              <a:path h="6610994" w="3305497">
                <a:moveTo>
                  <a:pt x="0" y="0"/>
                </a:moveTo>
                <a:lnTo>
                  <a:pt x="3305497" y="0"/>
                </a:lnTo>
                <a:lnTo>
                  <a:pt x="3305497" y="6610994"/>
                </a:lnTo>
                <a:lnTo>
                  <a:pt x="0" y="66109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3" id="13"/>
          <p:cNvGrpSpPr/>
          <p:nvPr/>
        </p:nvGrpSpPr>
        <p:grpSpPr>
          <a:xfrm rot="0">
            <a:off x="-64488" y="2970262"/>
            <a:ext cx="2803205" cy="5121435"/>
            <a:chOff x="0" y="0"/>
            <a:chExt cx="3737607" cy="6828581"/>
          </a:xfrm>
        </p:grpSpPr>
        <p:pic>
          <p:nvPicPr>
            <p:cNvPr name="Picture 14" id="14"/>
            <p:cNvPicPr>
              <a:picLocks noChangeAspect="true"/>
            </p:cNvPicPr>
            <p:nvPr/>
          </p:nvPicPr>
          <p:blipFill>
            <a:blip r:embed="rId15"/>
            <a:srcRect l="24645" t="17554" r="9385" b="2145"/>
            <a:stretch>
              <a:fillRect/>
            </a:stretch>
          </p:blipFill>
          <p:spPr>
            <a:xfrm flipH="false" flipV="false">
              <a:off x="0" y="0"/>
              <a:ext cx="3737607" cy="6828581"/>
            </a:xfrm>
            <a:prstGeom prst="rect">
              <a:avLst/>
            </a:prstGeom>
          </p:spPr>
        </p:pic>
      </p:grpSp>
      <p:sp>
        <p:nvSpPr>
          <p:cNvPr name="Freeform 15" id="15"/>
          <p:cNvSpPr/>
          <p:nvPr/>
        </p:nvSpPr>
        <p:spPr>
          <a:xfrm flipH="false" flipV="false" rot="0">
            <a:off x="1864577" y="4990735"/>
            <a:ext cx="6252545" cy="6252545"/>
          </a:xfrm>
          <a:custGeom>
            <a:avLst/>
            <a:gdLst/>
            <a:ahLst/>
            <a:cxnLst/>
            <a:rect r="r" b="b" t="t" l="l"/>
            <a:pathLst>
              <a:path h="6252545" w="6252545">
                <a:moveTo>
                  <a:pt x="0" y="0"/>
                </a:moveTo>
                <a:lnTo>
                  <a:pt x="6252545" y="0"/>
                </a:lnTo>
                <a:lnTo>
                  <a:pt x="6252545" y="6252545"/>
                </a:lnTo>
                <a:lnTo>
                  <a:pt x="0" y="62525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1981691" y="6087180"/>
            <a:ext cx="5785879" cy="4805165"/>
            <a:chOff x="0" y="0"/>
            <a:chExt cx="7714505" cy="6406887"/>
          </a:xfrm>
        </p:grpSpPr>
        <p:pic>
          <p:nvPicPr>
            <p:cNvPr name="Picture 17" id="17"/>
            <p:cNvPicPr>
              <a:picLocks noChangeAspect="true"/>
            </p:cNvPicPr>
            <p:nvPr/>
          </p:nvPicPr>
          <p:blipFill>
            <a:blip r:embed="rId16"/>
            <a:srcRect l="11542" t="0" r="8234" b="0"/>
            <a:stretch>
              <a:fillRect/>
            </a:stretch>
          </p:blipFill>
          <p:spPr>
            <a:xfrm flipH="false" flipV="false">
              <a:off x="0" y="0"/>
              <a:ext cx="7714505" cy="6406887"/>
            </a:xfrm>
            <a:prstGeom prst="rect">
              <a:avLst/>
            </a:prstGeom>
          </p:spPr>
        </p:pic>
      </p:grpSp>
      <p:grpSp>
        <p:nvGrpSpPr>
          <p:cNvPr name="Group 18" id="18"/>
          <p:cNvGrpSpPr/>
          <p:nvPr/>
        </p:nvGrpSpPr>
        <p:grpSpPr>
          <a:xfrm rot="0">
            <a:off x="14045409" y="2882496"/>
            <a:ext cx="2801811" cy="712035"/>
            <a:chOff x="0" y="0"/>
            <a:chExt cx="737925" cy="187532"/>
          </a:xfrm>
        </p:grpSpPr>
        <p:sp>
          <p:nvSpPr>
            <p:cNvPr name="Freeform 19" id="19"/>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0" id="20"/>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17" action="ppaction://hlinksldjump"/>
                </a:rPr>
                <a:t>Back to Agenda Page</a:t>
              </a:r>
            </a:p>
          </p:txBody>
        </p:sp>
      </p:grpSp>
      <p:sp>
        <p:nvSpPr>
          <p:cNvPr name="Freeform 21" id="21"/>
          <p:cNvSpPr/>
          <p:nvPr/>
        </p:nvSpPr>
        <p:spPr>
          <a:xfrm flipH="false" flipV="false" rot="0">
            <a:off x="15177692" y="4577721"/>
            <a:ext cx="3243806" cy="6487612"/>
          </a:xfrm>
          <a:custGeom>
            <a:avLst/>
            <a:gdLst/>
            <a:ahLst/>
            <a:cxnLst/>
            <a:rect r="r" b="b" t="t" l="l"/>
            <a:pathLst>
              <a:path h="6487612" w="3243806">
                <a:moveTo>
                  <a:pt x="0" y="0"/>
                </a:moveTo>
                <a:lnTo>
                  <a:pt x="3243806" y="0"/>
                </a:lnTo>
                <a:lnTo>
                  <a:pt x="3243806" y="6487612"/>
                </a:lnTo>
                <a:lnTo>
                  <a:pt x="0" y="64876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2" id="22"/>
          <p:cNvGrpSpPr/>
          <p:nvPr/>
        </p:nvGrpSpPr>
        <p:grpSpPr>
          <a:xfrm rot="0">
            <a:off x="15304875" y="5676886"/>
            <a:ext cx="2750888" cy="5025853"/>
            <a:chOff x="0" y="0"/>
            <a:chExt cx="3667851" cy="6701138"/>
          </a:xfrm>
        </p:grpSpPr>
        <p:pic>
          <p:nvPicPr>
            <p:cNvPr name="Picture 23" id="23"/>
            <p:cNvPicPr>
              <a:picLocks noChangeAspect="true"/>
            </p:cNvPicPr>
            <p:nvPr/>
          </p:nvPicPr>
          <p:blipFill>
            <a:blip r:embed="rId18"/>
            <a:srcRect l="24286" t="0" r="39246" b="0"/>
            <a:stretch>
              <a:fillRect/>
            </a:stretch>
          </p:blipFill>
          <p:spPr>
            <a:xfrm flipH="false" flipV="false">
              <a:off x="0" y="0"/>
              <a:ext cx="3667851" cy="6701138"/>
            </a:xfrm>
            <a:prstGeom prst="rect">
              <a:avLst/>
            </a:prstGeom>
          </p:spPr>
        </p:pic>
      </p:grpSp>
      <p:sp>
        <p:nvSpPr>
          <p:cNvPr name="Freeform 24" id="24"/>
          <p:cNvSpPr/>
          <p:nvPr/>
        </p:nvSpPr>
        <p:spPr>
          <a:xfrm flipH="false" flipV="false" rot="0">
            <a:off x="9153525" y="6037640"/>
            <a:ext cx="6441319" cy="3220660"/>
          </a:xfrm>
          <a:custGeom>
            <a:avLst/>
            <a:gdLst/>
            <a:ahLst/>
            <a:cxnLst/>
            <a:rect r="r" b="b" t="t" l="l"/>
            <a:pathLst>
              <a:path h="3220660" w="6441319">
                <a:moveTo>
                  <a:pt x="0" y="0"/>
                </a:moveTo>
                <a:lnTo>
                  <a:pt x="6441319" y="0"/>
                </a:lnTo>
                <a:lnTo>
                  <a:pt x="6441319" y="3220660"/>
                </a:lnTo>
                <a:lnTo>
                  <a:pt x="0" y="322066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5" id="25"/>
          <p:cNvSpPr txBox="true"/>
          <p:nvPr/>
        </p:nvSpPr>
        <p:spPr>
          <a:xfrm rot="0">
            <a:off x="9755104" y="7539248"/>
            <a:ext cx="5006992" cy="1038225"/>
          </a:xfrm>
          <a:prstGeom prst="rect">
            <a:avLst/>
          </a:prstGeom>
        </p:spPr>
        <p:txBody>
          <a:bodyPr anchor="t" rtlCol="false" tIns="0" lIns="0" bIns="0" rIns="0">
            <a:spAutoFit/>
          </a:bodyPr>
          <a:lstStyle/>
          <a:p>
            <a:pPr algn="ctr">
              <a:lnSpc>
                <a:spcPts val="3840"/>
              </a:lnSpc>
            </a:pPr>
            <a:r>
              <a:rPr lang="en-US" sz="3200">
                <a:solidFill>
                  <a:srgbClr val="000000"/>
                </a:solidFill>
                <a:latin typeface="Retropix"/>
                <a:ea typeface="Retropix"/>
                <a:cs typeface="Retropix"/>
                <a:sym typeface="Retropix"/>
              </a:rPr>
              <a:t>Use this for a</a:t>
            </a:r>
          </a:p>
          <a:p>
            <a:pPr algn="ctr" marL="0" indent="0" lvl="0">
              <a:lnSpc>
                <a:spcPts val="3840"/>
              </a:lnSpc>
            </a:pPr>
            <a:r>
              <a:rPr lang="en-US" sz="3200">
                <a:solidFill>
                  <a:srgbClr val="000000"/>
                </a:solidFill>
                <a:latin typeface="Retropix"/>
                <a:ea typeface="Retropix"/>
                <a:cs typeface="Retropix"/>
                <a:sym typeface="Retropix"/>
              </a:rPr>
              <a:t>photo caption.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896383" y="2799409"/>
            <a:ext cx="5065297" cy="2532649"/>
          </a:xfrm>
          <a:custGeom>
            <a:avLst/>
            <a:gdLst/>
            <a:ahLst/>
            <a:cxnLst/>
            <a:rect r="r" b="b" t="t" l="l"/>
            <a:pathLst>
              <a:path h="2532649" w="5065297">
                <a:moveTo>
                  <a:pt x="0" y="0"/>
                </a:moveTo>
                <a:lnTo>
                  <a:pt x="5065297" y="0"/>
                </a:lnTo>
                <a:lnTo>
                  <a:pt x="5065297" y="2532648"/>
                </a:lnTo>
                <a:lnTo>
                  <a:pt x="0" y="2532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1017" y="3466743"/>
            <a:ext cx="5065297" cy="2532649"/>
          </a:xfrm>
          <a:custGeom>
            <a:avLst/>
            <a:gdLst/>
            <a:ahLst/>
            <a:cxnLst/>
            <a:rect r="r" b="b" t="t" l="l"/>
            <a:pathLst>
              <a:path h="2532649" w="5065297">
                <a:moveTo>
                  <a:pt x="0" y="0"/>
                </a:moveTo>
                <a:lnTo>
                  <a:pt x="5065297" y="0"/>
                </a:lnTo>
                <a:lnTo>
                  <a:pt x="5065297" y="2532648"/>
                </a:lnTo>
                <a:lnTo>
                  <a:pt x="0" y="25326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488481" y="2799409"/>
            <a:ext cx="5065297" cy="2532649"/>
          </a:xfrm>
          <a:custGeom>
            <a:avLst/>
            <a:gdLst/>
            <a:ahLst/>
            <a:cxnLst/>
            <a:rect r="r" b="b" t="t" l="l"/>
            <a:pathLst>
              <a:path h="2532649" w="5065297">
                <a:moveTo>
                  <a:pt x="0" y="0"/>
                </a:moveTo>
                <a:lnTo>
                  <a:pt x="5065297" y="0"/>
                </a:lnTo>
                <a:lnTo>
                  <a:pt x="5065297" y="2532648"/>
                </a:lnTo>
                <a:lnTo>
                  <a:pt x="0" y="2532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43668" y="3470053"/>
            <a:ext cx="5065297" cy="2532649"/>
          </a:xfrm>
          <a:custGeom>
            <a:avLst/>
            <a:gdLst/>
            <a:ahLst/>
            <a:cxnLst/>
            <a:rect r="r" b="b" t="t" l="l"/>
            <a:pathLst>
              <a:path h="2532649" w="5065297">
                <a:moveTo>
                  <a:pt x="0" y="0"/>
                </a:moveTo>
                <a:lnTo>
                  <a:pt x="5065297" y="0"/>
                </a:lnTo>
                <a:lnTo>
                  <a:pt x="5065297" y="2532649"/>
                </a:lnTo>
                <a:lnTo>
                  <a:pt x="0" y="25326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71133" y="2799409"/>
            <a:ext cx="5065297" cy="2532649"/>
          </a:xfrm>
          <a:custGeom>
            <a:avLst/>
            <a:gdLst/>
            <a:ahLst/>
            <a:cxnLst/>
            <a:rect r="r" b="b" t="t" l="l"/>
            <a:pathLst>
              <a:path h="2532649" w="5065297">
                <a:moveTo>
                  <a:pt x="0" y="0"/>
                </a:moveTo>
                <a:lnTo>
                  <a:pt x="5065297" y="0"/>
                </a:lnTo>
                <a:lnTo>
                  <a:pt x="5065297" y="2532648"/>
                </a:lnTo>
                <a:lnTo>
                  <a:pt x="0" y="2532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326320" y="3466743"/>
            <a:ext cx="5065297" cy="2532649"/>
          </a:xfrm>
          <a:custGeom>
            <a:avLst/>
            <a:gdLst/>
            <a:ahLst/>
            <a:cxnLst/>
            <a:rect r="r" b="b" t="t" l="l"/>
            <a:pathLst>
              <a:path h="2532649" w="5065297">
                <a:moveTo>
                  <a:pt x="0" y="0"/>
                </a:moveTo>
                <a:lnTo>
                  <a:pt x="5065297" y="0"/>
                </a:lnTo>
                <a:lnTo>
                  <a:pt x="5065297" y="2532648"/>
                </a:lnTo>
                <a:lnTo>
                  <a:pt x="0" y="25326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456685" y="0"/>
            <a:ext cx="23466005" cy="795781"/>
            <a:chOff x="0" y="0"/>
            <a:chExt cx="31288006" cy="1061041"/>
          </a:xfrm>
        </p:grpSpPr>
        <p:grpSp>
          <p:nvGrpSpPr>
            <p:cNvPr name="Group 9" id="9"/>
            <p:cNvGrpSpPr/>
            <p:nvPr/>
          </p:nvGrpSpPr>
          <p:grpSpPr>
            <a:xfrm rot="0">
              <a:off x="0" y="0"/>
              <a:ext cx="31288006" cy="1061041"/>
              <a:chOff x="0" y="0"/>
              <a:chExt cx="6180347" cy="209588"/>
            </a:xfrm>
          </p:grpSpPr>
          <p:sp>
            <p:nvSpPr>
              <p:cNvPr name="Freeform 10" id="10"/>
              <p:cNvSpPr/>
              <p:nvPr/>
            </p:nvSpPr>
            <p:spPr>
              <a:xfrm flipH="false" flipV="false" rot="0">
                <a:off x="0" y="0"/>
                <a:ext cx="6180347" cy="209588"/>
              </a:xfrm>
              <a:custGeom>
                <a:avLst/>
                <a:gdLst/>
                <a:ahLst/>
                <a:cxnLst/>
                <a:rect r="r" b="b" t="t" l="l"/>
                <a:pathLst>
                  <a:path h="209588" w="6180347">
                    <a:moveTo>
                      <a:pt x="0" y="0"/>
                    </a:moveTo>
                    <a:lnTo>
                      <a:pt x="6180347" y="0"/>
                    </a:lnTo>
                    <a:lnTo>
                      <a:pt x="6180347" y="209588"/>
                    </a:lnTo>
                    <a:lnTo>
                      <a:pt x="0" y="209588"/>
                    </a:lnTo>
                    <a:close/>
                  </a:path>
                </a:pathLst>
              </a:custGeom>
              <a:solidFill>
                <a:srgbClr val="067A7B"/>
              </a:solidFill>
              <a:ln w="95250" cap="sq">
                <a:solidFill>
                  <a:srgbClr val="067A7B"/>
                </a:solidFill>
                <a:prstDash val="solid"/>
                <a:miter/>
              </a:ln>
            </p:spPr>
          </p:sp>
          <p:sp>
            <p:nvSpPr>
              <p:cNvPr name="TextBox 11" id="11"/>
              <p:cNvSpPr txBox="true"/>
              <p:nvPr/>
            </p:nvSpPr>
            <p:spPr>
              <a:xfrm>
                <a:off x="0" y="-47625"/>
                <a:ext cx="6180347" cy="257213"/>
              </a:xfrm>
              <a:prstGeom prst="rect">
                <a:avLst/>
              </a:prstGeom>
            </p:spPr>
            <p:txBody>
              <a:bodyPr anchor="ctr" rtlCol="false" tIns="254000" lIns="254000" bIns="254000" rIns="254000"/>
              <a:lstStyle/>
              <a:p>
                <a:pPr algn="l">
                  <a:lnSpc>
                    <a:spcPts val="3499"/>
                  </a:lnSpc>
                </a:pPr>
              </a:p>
            </p:txBody>
          </p:sp>
        </p:grpSp>
        <p:sp>
          <p:nvSpPr>
            <p:cNvPr name="TextBox 12" id="12"/>
            <p:cNvSpPr txBox="true"/>
            <p:nvPr/>
          </p:nvSpPr>
          <p:spPr>
            <a:xfrm rot="0">
              <a:off x="493425" y="269112"/>
              <a:ext cx="30301156"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ea typeface="Retropix"/>
                  <a:cs typeface="Retropix"/>
                  <a:sym typeface="Retropix"/>
                </a:rPr>
                <a:t>Elaborate on the featured statistic • Elaborate on the featured statistic • Elaborate on the featured statistic • Elaborate on the featured statistic </a:t>
              </a:r>
            </a:p>
          </p:txBody>
        </p:sp>
      </p:grpSp>
      <p:sp>
        <p:nvSpPr>
          <p:cNvPr name="TextBox 13" id="13"/>
          <p:cNvSpPr txBox="true"/>
          <p:nvPr/>
        </p:nvSpPr>
        <p:spPr>
          <a:xfrm rot="0">
            <a:off x="1544240" y="4419960"/>
            <a:ext cx="4298850" cy="1073150"/>
          </a:xfrm>
          <a:prstGeom prst="rect">
            <a:avLst/>
          </a:prstGeom>
        </p:spPr>
        <p:txBody>
          <a:bodyPr anchor="t" rtlCol="false" tIns="0" lIns="0" bIns="0" rIns="0">
            <a:spAutoFit/>
          </a:bodyPr>
          <a:lstStyle/>
          <a:p>
            <a:pPr algn="ctr">
              <a:lnSpc>
                <a:spcPts val="6999"/>
              </a:lnSpc>
            </a:pPr>
            <a:r>
              <a:rPr lang="en-US" sz="6999">
                <a:solidFill>
                  <a:srgbClr val="000000"/>
                </a:solidFill>
                <a:latin typeface="Retropix"/>
                <a:ea typeface="Retropix"/>
                <a:cs typeface="Retropix"/>
                <a:sym typeface="Retropix"/>
              </a:rPr>
              <a:t>7 out of 7</a:t>
            </a:r>
          </a:p>
        </p:txBody>
      </p:sp>
      <p:sp>
        <p:nvSpPr>
          <p:cNvPr name="TextBox 14" id="14"/>
          <p:cNvSpPr txBox="true"/>
          <p:nvPr/>
        </p:nvSpPr>
        <p:spPr>
          <a:xfrm rot="0">
            <a:off x="1416204" y="6569880"/>
            <a:ext cx="4554923" cy="1066800"/>
          </a:xfrm>
          <a:prstGeom prst="rect">
            <a:avLst/>
          </a:prstGeom>
        </p:spPr>
        <p:txBody>
          <a:bodyPr anchor="t" rtlCol="false" tIns="0" lIns="0" bIns="0" rIns="0">
            <a:spAutoFit/>
          </a:bodyPr>
          <a:lstStyle/>
          <a:p>
            <a:pPr algn="ctr">
              <a:lnSpc>
                <a:spcPts val="4200"/>
              </a:lnSpc>
            </a:pPr>
            <a:r>
              <a:rPr lang="en-US" sz="3000">
                <a:solidFill>
                  <a:srgbClr val="000000"/>
                </a:solidFill>
                <a:latin typeface="Public Sans"/>
                <a:ea typeface="Public Sans"/>
                <a:cs typeface="Public Sans"/>
                <a:sym typeface="Public Sans"/>
              </a:rPr>
              <a:t>Elaborate on the featured statistic.</a:t>
            </a:r>
          </a:p>
        </p:txBody>
      </p:sp>
      <p:sp>
        <p:nvSpPr>
          <p:cNvPr name="TextBox 15" id="15"/>
          <p:cNvSpPr txBox="true"/>
          <p:nvPr/>
        </p:nvSpPr>
        <p:spPr>
          <a:xfrm rot="0">
            <a:off x="7254928" y="4423271"/>
            <a:ext cx="4042778" cy="1073150"/>
          </a:xfrm>
          <a:prstGeom prst="rect">
            <a:avLst/>
          </a:prstGeom>
        </p:spPr>
        <p:txBody>
          <a:bodyPr anchor="t" rtlCol="false" tIns="0" lIns="0" bIns="0" rIns="0">
            <a:spAutoFit/>
          </a:bodyPr>
          <a:lstStyle/>
          <a:p>
            <a:pPr algn="ctr">
              <a:lnSpc>
                <a:spcPts val="6999"/>
              </a:lnSpc>
            </a:pPr>
            <a:r>
              <a:rPr lang="en-US" sz="6999">
                <a:solidFill>
                  <a:srgbClr val="000000"/>
                </a:solidFill>
                <a:latin typeface="Retropix"/>
                <a:ea typeface="Retropix"/>
                <a:cs typeface="Retropix"/>
                <a:sym typeface="Retropix"/>
              </a:rPr>
              <a:t>100%</a:t>
            </a:r>
          </a:p>
        </p:txBody>
      </p:sp>
      <p:sp>
        <p:nvSpPr>
          <p:cNvPr name="TextBox 16" id="16"/>
          <p:cNvSpPr txBox="true"/>
          <p:nvPr/>
        </p:nvSpPr>
        <p:spPr>
          <a:xfrm rot="0">
            <a:off x="6998855" y="6573191"/>
            <a:ext cx="4554923" cy="1066800"/>
          </a:xfrm>
          <a:prstGeom prst="rect">
            <a:avLst/>
          </a:prstGeom>
        </p:spPr>
        <p:txBody>
          <a:bodyPr anchor="t" rtlCol="false" tIns="0" lIns="0" bIns="0" rIns="0">
            <a:spAutoFit/>
          </a:bodyPr>
          <a:lstStyle/>
          <a:p>
            <a:pPr algn="ctr">
              <a:lnSpc>
                <a:spcPts val="4200"/>
              </a:lnSpc>
            </a:pPr>
            <a:r>
              <a:rPr lang="en-US" sz="3000">
                <a:solidFill>
                  <a:srgbClr val="000000"/>
                </a:solidFill>
                <a:latin typeface="Public Sans"/>
                <a:ea typeface="Public Sans"/>
                <a:cs typeface="Public Sans"/>
                <a:sym typeface="Public Sans"/>
              </a:rPr>
              <a:t>Elaborate on the featured statistic.</a:t>
            </a:r>
          </a:p>
        </p:txBody>
      </p:sp>
      <p:sp>
        <p:nvSpPr>
          <p:cNvPr name="TextBox 17" id="17"/>
          <p:cNvSpPr txBox="true"/>
          <p:nvPr/>
        </p:nvSpPr>
        <p:spPr>
          <a:xfrm rot="0">
            <a:off x="12837580" y="4419960"/>
            <a:ext cx="4042778" cy="1073150"/>
          </a:xfrm>
          <a:prstGeom prst="rect">
            <a:avLst/>
          </a:prstGeom>
        </p:spPr>
        <p:txBody>
          <a:bodyPr anchor="t" rtlCol="false" tIns="0" lIns="0" bIns="0" rIns="0">
            <a:spAutoFit/>
          </a:bodyPr>
          <a:lstStyle/>
          <a:p>
            <a:pPr algn="ctr">
              <a:lnSpc>
                <a:spcPts val="6999"/>
              </a:lnSpc>
            </a:pPr>
            <a:r>
              <a:rPr lang="en-US" sz="6999">
                <a:solidFill>
                  <a:srgbClr val="000000"/>
                </a:solidFill>
                <a:latin typeface="Retropix"/>
                <a:ea typeface="Retropix"/>
                <a:cs typeface="Retropix"/>
                <a:sym typeface="Retropix"/>
              </a:rPr>
              <a:t>7 million</a:t>
            </a:r>
          </a:p>
        </p:txBody>
      </p:sp>
      <p:sp>
        <p:nvSpPr>
          <p:cNvPr name="TextBox 18" id="18"/>
          <p:cNvSpPr txBox="true"/>
          <p:nvPr/>
        </p:nvSpPr>
        <p:spPr>
          <a:xfrm rot="0">
            <a:off x="12581507" y="6569880"/>
            <a:ext cx="4554923" cy="1066800"/>
          </a:xfrm>
          <a:prstGeom prst="rect">
            <a:avLst/>
          </a:prstGeom>
        </p:spPr>
        <p:txBody>
          <a:bodyPr anchor="t" rtlCol="false" tIns="0" lIns="0" bIns="0" rIns="0">
            <a:spAutoFit/>
          </a:bodyPr>
          <a:lstStyle/>
          <a:p>
            <a:pPr algn="ctr">
              <a:lnSpc>
                <a:spcPts val="4200"/>
              </a:lnSpc>
            </a:pPr>
            <a:r>
              <a:rPr lang="en-US" sz="3000">
                <a:solidFill>
                  <a:srgbClr val="000000"/>
                </a:solidFill>
                <a:latin typeface="Public Sans"/>
                <a:ea typeface="Public Sans"/>
                <a:cs typeface="Public Sans"/>
                <a:sym typeface="Public Sans"/>
              </a:rPr>
              <a:t>Elaborate on the featured statistic.</a:t>
            </a:r>
          </a:p>
        </p:txBody>
      </p:sp>
      <p:grpSp>
        <p:nvGrpSpPr>
          <p:cNvPr name="Group 19" id="19"/>
          <p:cNvGrpSpPr/>
          <p:nvPr/>
        </p:nvGrpSpPr>
        <p:grpSpPr>
          <a:xfrm rot="0">
            <a:off x="-2589002" y="9491219"/>
            <a:ext cx="23466005" cy="795781"/>
            <a:chOff x="0" y="0"/>
            <a:chExt cx="31288006" cy="1061041"/>
          </a:xfrm>
        </p:grpSpPr>
        <p:grpSp>
          <p:nvGrpSpPr>
            <p:cNvPr name="Group 20" id="20"/>
            <p:cNvGrpSpPr/>
            <p:nvPr/>
          </p:nvGrpSpPr>
          <p:grpSpPr>
            <a:xfrm rot="0">
              <a:off x="0" y="0"/>
              <a:ext cx="31288006" cy="1061041"/>
              <a:chOff x="0" y="0"/>
              <a:chExt cx="6180347" cy="209588"/>
            </a:xfrm>
          </p:grpSpPr>
          <p:sp>
            <p:nvSpPr>
              <p:cNvPr name="Freeform 21" id="21"/>
              <p:cNvSpPr/>
              <p:nvPr/>
            </p:nvSpPr>
            <p:spPr>
              <a:xfrm flipH="false" flipV="false" rot="0">
                <a:off x="0" y="0"/>
                <a:ext cx="6180347" cy="209588"/>
              </a:xfrm>
              <a:custGeom>
                <a:avLst/>
                <a:gdLst/>
                <a:ahLst/>
                <a:cxnLst/>
                <a:rect r="r" b="b" t="t" l="l"/>
                <a:pathLst>
                  <a:path h="209588" w="6180347">
                    <a:moveTo>
                      <a:pt x="0" y="0"/>
                    </a:moveTo>
                    <a:lnTo>
                      <a:pt x="6180347" y="0"/>
                    </a:lnTo>
                    <a:lnTo>
                      <a:pt x="6180347" y="209588"/>
                    </a:lnTo>
                    <a:lnTo>
                      <a:pt x="0" y="209588"/>
                    </a:lnTo>
                    <a:close/>
                  </a:path>
                </a:pathLst>
              </a:custGeom>
              <a:solidFill>
                <a:srgbClr val="067A7B"/>
              </a:solidFill>
              <a:ln w="95250" cap="sq">
                <a:solidFill>
                  <a:srgbClr val="067A7B"/>
                </a:solidFill>
                <a:prstDash val="solid"/>
                <a:miter/>
              </a:ln>
            </p:spPr>
          </p:sp>
          <p:sp>
            <p:nvSpPr>
              <p:cNvPr name="TextBox 22" id="22"/>
              <p:cNvSpPr txBox="true"/>
              <p:nvPr/>
            </p:nvSpPr>
            <p:spPr>
              <a:xfrm>
                <a:off x="0" y="-47625"/>
                <a:ext cx="6180347" cy="257213"/>
              </a:xfrm>
              <a:prstGeom prst="rect">
                <a:avLst/>
              </a:prstGeom>
            </p:spPr>
            <p:txBody>
              <a:bodyPr anchor="ctr" rtlCol="false" tIns="254000" lIns="254000" bIns="254000" rIns="254000"/>
              <a:lstStyle/>
              <a:p>
                <a:pPr algn="l">
                  <a:lnSpc>
                    <a:spcPts val="3499"/>
                  </a:lnSpc>
                </a:pPr>
              </a:p>
            </p:txBody>
          </p:sp>
        </p:grpSp>
        <p:sp>
          <p:nvSpPr>
            <p:cNvPr name="TextBox 23" id="23"/>
            <p:cNvSpPr txBox="true"/>
            <p:nvPr/>
          </p:nvSpPr>
          <p:spPr>
            <a:xfrm rot="0">
              <a:off x="493425" y="269112"/>
              <a:ext cx="30301156" cy="513292"/>
            </a:xfrm>
            <a:prstGeom prst="rect">
              <a:avLst/>
            </a:prstGeom>
          </p:spPr>
          <p:txBody>
            <a:bodyPr anchor="t" rtlCol="false" tIns="0" lIns="0" bIns="0" rIns="0">
              <a:spAutoFit/>
            </a:bodyPr>
            <a:lstStyle/>
            <a:p>
              <a:pPr algn="ctr">
                <a:lnSpc>
                  <a:spcPts val="2499"/>
                </a:lnSpc>
              </a:pPr>
              <a:r>
                <a:rPr lang="en-US" sz="2499">
                  <a:solidFill>
                    <a:srgbClr val="FFFFFF"/>
                  </a:solidFill>
                  <a:latin typeface="Retropix"/>
                  <a:ea typeface="Retropix"/>
                  <a:cs typeface="Retropix"/>
                  <a:sym typeface="Retropix"/>
                </a:rPr>
                <a:t>Elaborate on the featured statistic • Elaborate on the featured statistic • Elaborate on the featured statistic • Elaborate on the featured statistic </a:t>
              </a:r>
            </a:p>
          </p:txBody>
        </p:sp>
      </p:grpSp>
      <p:sp>
        <p:nvSpPr>
          <p:cNvPr name="Freeform 24" id="24"/>
          <p:cNvSpPr/>
          <p:nvPr/>
        </p:nvSpPr>
        <p:spPr>
          <a:xfrm flipH="false" flipV="false" rot="0">
            <a:off x="10812971" y="5586691"/>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818B7"/>
        </a:solidFill>
      </p:bgPr>
    </p:bg>
    <p:spTree>
      <p:nvGrpSpPr>
        <p:cNvPr id="1" name=""/>
        <p:cNvGrpSpPr/>
        <p:nvPr/>
      </p:nvGrpSpPr>
      <p:grpSpPr>
        <a:xfrm>
          <a:off x="0" y="0"/>
          <a:ext cx="0" cy="0"/>
          <a:chOff x="0" y="0"/>
          <a:chExt cx="0" cy="0"/>
        </a:xfrm>
      </p:grpSpPr>
      <p:grpSp>
        <p:nvGrpSpPr>
          <p:cNvPr name="Group 2" id="2"/>
          <p:cNvGrpSpPr/>
          <p:nvPr/>
        </p:nvGrpSpPr>
        <p:grpSpPr>
          <a:xfrm rot="0">
            <a:off x="452403" y="368394"/>
            <a:ext cx="17383194" cy="9550212"/>
            <a:chOff x="0" y="0"/>
            <a:chExt cx="4578290" cy="2515282"/>
          </a:xfrm>
        </p:grpSpPr>
        <p:sp>
          <p:nvSpPr>
            <p:cNvPr name="Freeform 3" id="3"/>
            <p:cNvSpPr/>
            <p:nvPr/>
          </p:nvSpPr>
          <p:spPr>
            <a:xfrm flipH="false" flipV="false" rot="0">
              <a:off x="0" y="0"/>
              <a:ext cx="4578290" cy="2515282"/>
            </a:xfrm>
            <a:custGeom>
              <a:avLst/>
              <a:gdLst/>
              <a:ahLst/>
              <a:cxnLst/>
              <a:rect r="r" b="b" t="t" l="l"/>
              <a:pathLst>
                <a:path h="2515282" w="4578290">
                  <a:moveTo>
                    <a:pt x="0" y="0"/>
                  </a:moveTo>
                  <a:lnTo>
                    <a:pt x="4578290" y="0"/>
                  </a:lnTo>
                  <a:lnTo>
                    <a:pt x="4578290" y="2515282"/>
                  </a:lnTo>
                  <a:lnTo>
                    <a:pt x="0" y="2515282"/>
                  </a:lnTo>
                  <a:close/>
                </a:path>
              </a:pathLst>
            </a:custGeom>
            <a:solidFill>
              <a:srgbClr val="CCCCCC"/>
            </a:solidFill>
            <a:ln w="95250" cap="sq">
              <a:solidFill>
                <a:srgbClr val="1818B7"/>
              </a:solidFill>
              <a:prstDash val="sysDot"/>
              <a:miter/>
            </a:ln>
          </p:spPr>
        </p:sp>
        <p:sp>
          <p:nvSpPr>
            <p:cNvPr name="TextBox 4" id="4"/>
            <p:cNvSpPr txBox="true"/>
            <p:nvPr/>
          </p:nvSpPr>
          <p:spPr>
            <a:xfrm>
              <a:off x="0" y="-38100"/>
              <a:ext cx="4578290" cy="2553382"/>
            </a:xfrm>
            <a:prstGeom prst="rect">
              <a:avLst/>
            </a:prstGeom>
          </p:spPr>
          <p:txBody>
            <a:bodyPr anchor="ctr" rtlCol="false" tIns="50800" lIns="50800" bIns="50800" rIns="50800"/>
            <a:lstStyle/>
            <a:p>
              <a:pPr algn="ctr">
                <a:lnSpc>
                  <a:spcPts val="2100"/>
                </a:lnSpc>
              </a:pPr>
            </a:p>
          </p:txBody>
        </p:sp>
      </p:grpSp>
      <p:graphicFrame>
        <p:nvGraphicFramePr>
          <p:cNvPr name="Table 5" id="5"/>
          <p:cNvGraphicFramePr>
            <a:graphicFrameLocks noGrp="true"/>
          </p:cNvGraphicFramePr>
          <p:nvPr/>
        </p:nvGraphicFramePr>
        <p:xfrm>
          <a:off x="6269836" y="1941280"/>
          <a:ext cx="10989464" cy="7317020"/>
        </p:xfrm>
        <a:graphic>
          <a:graphicData uri="http://schemas.openxmlformats.org/drawingml/2006/table">
            <a:tbl>
              <a:tblPr/>
              <a:tblGrid>
                <a:gridCol w="2197893"/>
                <a:gridCol w="2197893"/>
                <a:gridCol w="2197893"/>
                <a:gridCol w="2197893"/>
                <a:gridCol w="2197893"/>
              </a:tblGrid>
              <a:tr h="1219503">
                <a:tc>
                  <a:txBody>
                    <a:bodyPr anchor="t" rtlCol="false"/>
                    <a:lstStyle/>
                    <a:p>
                      <a:pPr algn="ctr">
                        <a:lnSpc>
                          <a:spcPts val="2159"/>
                        </a:lnSpc>
                        <a:defRPr/>
                      </a:pPr>
                      <a:r>
                        <a:rPr lang="en-US" sz="1799">
                          <a:solidFill>
                            <a:srgbClr val="000000"/>
                          </a:solidFill>
                          <a:latin typeface="Retropix"/>
                          <a:ea typeface="Retropix"/>
                          <a:cs typeface="Retropix"/>
                          <a:sym typeface="Retropix"/>
                        </a:rPr>
                        <a:t>Write a</a:t>
                      </a:r>
                      <a:endParaRPr lang="en-US" sz="1100"/>
                    </a:p>
                    <a:p>
                      <a:pPr algn="ctr">
                        <a:lnSpc>
                          <a:spcPts val="2159"/>
                        </a:lnSpc>
                      </a:pPr>
                      <a:r>
                        <a:rPr lang="en-US" sz="1799">
                          <a:solidFill>
                            <a:srgbClr val="000000"/>
                          </a:solidFill>
                          <a:latin typeface="Retropix"/>
                          <a:ea typeface="Retropix"/>
                          <a:cs typeface="Retropix"/>
                          <a:sym typeface="Retropix"/>
                        </a:rPr>
                        <a:t>column name</a:t>
                      </a:r>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FF99"/>
                    </a:solidFill>
                  </a:tcPr>
                </a:tc>
                <a:tc>
                  <a:txBody>
                    <a:bodyPr anchor="t" rtlCol="false"/>
                    <a:lstStyle/>
                    <a:p>
                      <a:pPr algn="ctr">
                        <a:lnSpc>
                          <a:spcPts val="2159"/>
                        </a:lnSpc>
                        <a:defRPr/>
                      </a:pPr>
                      <a:r>
                        <a:rPr lang="en-US" sz="1799">
                          <a:solidFill>
                            <a:srgbClr val="000000"/>
                          </a:solidFill>
                          <a:latin typeface="Retropix"/>
                          <a:ea typeface="Retropix"/>
                          <a:cs typeface="Retropix"/>
                          <a:sym typeface="Retropix"/>
                        </a:rPr>
                        <a:t>Write a</a:t>
                      </a:r>
                      <a:endParaRPr lang="en-US" sz="1100"/>
                    </a:p>
                    <a:p>
                      <a:pPr algn="ctr">
                        <a:lnSpc>
                          <a:spcPts val="2159"/>
                        </a:lnSpc>
                      </a:pPr>
                      <a:r>
                        <a:rPr lang="en-US" sz="1799">
                          <a:solidFill>
                            <a:srgbClr val="000000"/>
                          </a:solidFill>
                          <a:latin typeface="Retropix"/>
                          <a:ea typeface="Retropix"/>
                          <a:cs typeface="Retropix"/>
                          <a:sym typeface="Retropix"/>
                        </a:rPr>
                        <a:t>column name</a:t>
                      </a:r>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FF99"/>
                    </a:solidFill>
                  </a:tcPr>
                </a:tc>
                <a:tc>
                  <a:txBody>
                    <a:bodyPr anchor="t" rtlCol="false"/>
                    <a:lstStyle/>
                    <a:p>
                      <a:pPr algn="ctr">
                        <a:lnSpc>
                          <a:spcPts val="2159"/>
                        </a:lnSpc>
                        <a:defRPr/>
                      </a:pPr>
                      <a:r>
                        <a:rPr lang="en-US" sz="1799">
                          <a:solidFill>
                            <a:srgbClr val="000000"/>
                          </a:solidFill>
                          <a:latin typeface="Retropix"/>
                          <a:ea typeface="Retropix"/>
                          <a:cs typeface="Retropix"/>
                          <a:sym typeface="Retropix"/>
                        </a:rPr>
                        <a:t>Write a</a:t>
                      </a:r>
                      <a:endParaRPr lang="en-US" sz="1100"/>
                    </a:p>
                    <a:p>
                      <a:pPr algn="ctr">
                        <a:lnSpc>
                          <a:spcPts val="2159"/>
                        </a:lnSpc>
                      </a:pPr>
                      <a:r>
                        <a:rPr lang="en-US" sz="1799">
                          <a:solidFill>
                            <a:srgbClr val="000000"/>
                          </a:solidFill>
                          <a:latin typeface="Retropix"/>
                          <a:ea typeface="Retropix"/>
                          <a:cs typeface="Retropix"/>
                          <a:sym typeface="Retropix"/>
                        </a:rPr>
                        <a:t>column name</a:t>
                      </a:r>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FF99"/>
                    </a:solidFill>
                  </a:tcPr>
                </a:tc>
                <a:tc>
                  <a:txBody>
                    <a:bodyPr anchor="t" rtlCol="false"/>
                    <a:lstStyle/>
                    <a:p>
                      <a:pPr algn="ctr">
                        <a:lnSpc>
                          <a:spcPts val="2159"/>
                        </a:lnSpc>
                        <a:defRPr/>
                      </a:pPr>
                      <a:r>
                        <a:rPr lang="en-US" sz="1799">
                          <a:solidFill>
                            <a:srgbClr val="000000"/>
                          </a:solidFill>
                          <a:latin typeface="Retropix"/>
                          <a:ea typeface="Retropix"/>
                          <a:cs typeface="Retropix"/>
                          <a:sym typeface="Retropix"/>
                        </a:rPr>
                        <a:t>Write a</a:t>
                      </a:r>
                      <a:endParaRPr lang="en-US" sz="1100"/>
                    </a:p>
                    <a:p>
                      <a:pPr algn="ctr">
                        <a:lnSpc>
                          <a:spcPts val="2159"/>
                        </a:lnSpc>
                      </a:pPr>
                      <a:r>
                        <a:rPr lang="en-US" sz="1799">
                          <a:solidFill>
                            <a:srgbClr val="000000"/>
                          </a:solidFill>
                          <a:latin typeface="Retropix"/>
                          <a:ea typeface="Retropix"/>
                          <a:cs typeface="Retropix"/>
                          <a:sym typeface="Retropix"/>
                        </a:rPr>
                        <a:t>column name</a:t>
                      </a:r>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FF99"/>
                    </a:solidFill>
                  </a:tcPr>
                </a:tc>
                <a:tc>
                  <a:txBody>
                    <a:bodyPr anchor="t" rtlCol="false"/>
                    <a:lstStyle/>
                    <a:p>
                      <a:pPr algn="ctr">
                        <a:lnSpc>
                          <a:spcPts val="2159"/>
                        </a:lnSpc>
                        <a:defRPr/>
                      </a:pPr>
                      <a:r>
                        <a:rPr lang="en-US" sz="1799">
                          <a:solidFill>
                            <a:srgbClr val="000000"/>
                          </a:solidFill>
                          <a:latin typeface="Retropix"/>
                          <a:ea typeface="Retropix"/>
                          <a:cs typeface="Retropix"/>
                          <a:sym typeface="Retropix"/>
                        </a:rPr>
                        <a:t>Write a</a:t>
                      </a:r>
                      <a:endParaRPr lang="en-US" sz="1100"/>
                    </a:p>
                    <a:p>
                      <a:pPr algn="ctr">
                        <a:lnSpc>
                          <a:spcPts val="2159"/>
                        </a:lnSpc>
                      </a:pPr>
                      <a:r>
                        <a:rPr lang="en-US" sz="1799">
                          <a:solidFill>
                            <a:srgbClr val="000000"/>
                          </a:solidFill>
                          <a:latin typeface="Retropix"/>
                          <a:ea typeface="Retropix"/>
                          <a:cs typeface="Retropix"/>
                          <a:sym typeface="Retropix"/>
                        </a:rPr>
                        <a:t>column name</a:t>
                      </a:r>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FF99"/>
                    </a:solidFill>
                  </a:tcPr>
                </a:tc>
              </a:tr>
              <a:tr h="1219503">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219503">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219503">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219503">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1219503">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171450" marR="171450" marT="171450" marB="17145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pSp>
        <p:nvGrpSpPr>
          <p:cNvPr name="Group 6" id="6"/>
          <p:cNvGrpSpPr/>
          <p:nvPr/>
        </p:nvGrpSpPr>
        <p:grpSpPr>
          <a:xfrm rot="0">
            <a:off x="1028700" y="8546265"/>
            <a:ext cx="2801811" cy="712035"/>
            <a:chOff x="0" y="0"/>
            <a:chExt cx="737925" cy="187532"/>
          </a:xfrm>
        </p:grpSpPr>
        <p:sp>
          <p:nvSpPr>
            <p:cNvPr name="Freeform 7" id="7"/>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FFFFFF"/>
            </a:solidFill>
            <a:ln w="28575" cap="sq">
              <a:solidFill>
                <a:srgbClr val="000000"/>
              </a:solidFill>
              <a:prstDash val="solid"/>
              <a:miter/>
            </a:ln>
          </p:spPr>
        </p:sp>
        <p:sp>
          <p:nvSpPr>
            <p:cNvPr name="TextBox 8" id="8"/>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 action="ppaction://hlinksldjump"/>
                </a:rPr>
                <a:t>Back to Agenda Page</a:t>
              </a:r>
            </a:p>
          </p:txBody>
        </p:sp>
      </p:grpSp>
      <p:sp>
        <p:nvSpPr>
          <p:cNvPr name="Freeform 9" id="9"/>
          <p:cNvSpPr/>
          <p:nvPr/>
        </p:nvSpPr>
        <p:spPr>
          <a:xfrm flipH="false" flipV="false" rot="0">
            <a:off x="1028700" y="666537"/>
            <a:ext cx="724326" cy="724326"/>
          </a:xfrm>
          <a:custGeom>
            <a:avLst/>
            <a:gdLst/>
            <a:ahLst/>
            <a:cxnLst/>
            <a:rect r="r" b="b" t="t" l="l"/>
            <a:pathLst>
              <a:path h="724326" w="724326">
                <a:moveTo>
                  <a:pt x="0" y="0"/>
                </a:moveTo>
                <a:lnTo>
                  <a:pt x="724326" y="0"/>
                </a:lnTo>
                <a:lnTo>
                  <a:pt x="724326" y="724326"/>
                </a:lnTo>
                <a:lnTo>
                  <a:pt x="0" y="7243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513271" y="666537"/>
            <a:ext cx="746029" cy="724326"/>
          </a:xfrm>
          <a:custGeom>
            <a:avLst/>
            <a:gdLst/>
            <a:ahLst/>
            <a:cxnLst/>
            <a:rect r="r" b="b" t="t" l="l"/>
            <a:pathLst>
              <a:path h="724326" w="746029">
                <a:moveTo>
                  <a:pt x="0" y="0"/>
                </a:moveTo>
                <a:lnTo>
                  <a:pt x="746029" y="0"/>
                </a:lnTo>
                <a:lnTo>
                  <a:pt x="746029" y="724326"/>
                </a:lnTo>
                <a:lnTo>
                  <a:pt x="0" y="7243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665121" y="666537"/>
            <a:ext cx="724326" cy="724326"/>
          </a:xfrm>
          <a:custGeom>
            <a:avLst/>
            <a:gdLst/>
            <a:ahLst/>
            <a:cxnLst/>
            <a:rect r="r" b="b" t="t" l="l"/>
            <a:pathLst>
              <a:path h="724326" w="724326">
                <a:moveTo>
                  <a:pt x="0" y="0"/>
                </a:moveTo>
                <a:lnTo>
                  <a:pt x="724325" y="0"/>
                </a:lnTo>
                <a:lnTo>
                  <a:pt x="724325" y="724326"/>
                </a:lnTo>
                <a:lnTo>
                  <a:pt x="0" y="7243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028700" y="5143500"/>
            <a:ext cx="2527153" cy="473267"/>
          </a:xfrm>
          <a:custGeom>
            <a:avLst/>
            <a:gdLst/>
            <a:ahLst/>
            <a:cxnLst/>
            <a:rect r="r" b="b" t="t" l="l"/>
            <a:pathLst>
              <a:path h="473267" w="2527153">
                <a:moveTo>
                  <a:pt x="0" y="0"/>
                </a:moveTo>
                <a:lnTo>
                  <a:pt x="2527153" y="0"/>
                </a:lnTo>
                <a:lnTo>
                  <a:pt x="2527153" y="473267"/>
                </a:lnTo>
                <a:lnTo>
                  <a:pt x="0" y="4732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1041959">
            <a:off x="3421154" y="5443961"/>
            <a:ext cx="535569" cy="706385"/>
          </a:xfrm>
          <a:custGeom>
            <a:avLst/>
            <a:gdLst/>
            <a:ahLst/>
            <a:cxnLst/>
            <a:rect r="r" b="b" t="t" l="l"/>
            <a:pathLst>
              <a:path h="706385" w="535569">
                <a:moveTo>
                  <a:pt x="0" y="0"/>
                </a:moveTo>
                <a:lnTo>
                  <a:pt x="535568" y="0"/>
                </a:lnTo>
                <a:lnTo>
                  <a:pt x="535568" y="706385"/>
                </a:lnTo>
                <a:lnTo>
                  <a:pt x="0" y="7063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1028700" y="1931755"/>
            <a:ext cx="4322573" cy="2844800"/>
          </a:xfrm>
          <a:prstGeom prst="rect">
            <a:avLst/>
          </a:prstGeom>
        </p:spPr>
        <p:txBody>
          <a:bodyPr anchor="t" rtlCol="false" tIns="0" lIns="0" bIns="0" rIns="0">
            <a:spAutoFit/>
          </a:bodyPr>
          <a:lstStyle/>
          <a:p>
            <a:pPr algn="l">
              <a:lnSpc>
                <a:spcPts val="6999"/>
              </a:lnSpc>
            </a:pPr>
            <a:r>
              <a:rPr lang="en-US" sz="6999">
                <a:solidFill>
                  <a:srgbClr val="000000"/>
                </a:solidFill>
                <a:latin typeface="Retropix"/>
                <a:ea typeface="Retropix"/>
                <a:cs typeface="Retropix"/>
                <a:sym typeface="Retropix"/>
              </a:rPr>
              <a:t>Write your topic or idea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22789" y="1186614"/>
            <a:ext cx="7592104" cy="7241318"/>
          </a:xfrm>
          <a:prstGeom prst="rect">
            <a:avLst/>
          </a:prstGeom>
        </p:spPr>
      </p:pic>
      <p:grpSp>
        <p:nvGrpSpPr>
          <p:cNvPr name="Group 3" id="3"/>
          <p:cNvGrpSpPr/>
          <p:nvPr/>
        </p:nvGrpSpPr>
        <p:grpSpPr>
          <a:xfrm rot="0">
            <a:off x="8825772" y="2808341"/>
            <a:ext cx="6939082" cy="3749451"/>
            <a:chOff x="0" y="0"/>
            <a:chExt cx="9252109" cy="4999268"/>
          </a:xfrm>
        </p:grpSpPr>
        <p:sp>
          <p:nvSpPr>
            <p:cNvPr name="TextBox 4" id="4"/>
            <p:cNvSpPr txBox="true"/>
            <p:nvPr/>
          </p:nvSpPr>
          <p:spPr>
            <a:xfrm rot="0">
              <a:off x="0" y="-9525"/>
              <a:ext cx="9252109" cy="3362325"/>
            </a:xfrm>
            <a:prstGeom prst="rect">
              <a:avLst/>
            </a:prstGeom>
          </p:spPr>
          <p:txBody>
            <a:bodyPr anchor="t" rtlCol="false" tIns="0" lIns="0" bIns="0" rIns="0">
              <a:spAutoFit/>
            </a:bodyPr>
            <a:lstStyle/>
            <a:p>
              <a:pPr algn="ctr">
                <a:lnSpc>
                  <a:spcPts val="8999"/>
                </a:lnSpc>
              </a:pPr>
              <a:r>
                <a:rPr lang="en-US" sz="8999">
                  <a:solidFill>
                    <a:srgbClr val="FFFFFF"/>
                  </a:solidFill>
                  <a:latin typeface="Retropix"/>
                  <a:ea typeface="Retropix"/>
                  <a:cs typeface="Retropix"/>
                  <a:sym typeface="Retropix"/>
                </a:rPr>
                <a:t>Write your topic or idea</a:t>
              </a:r>
            </a:p>
          </p:txBody>
        </p:sp>
        <p:sp>
          <p:nvSpPr>
            <p:cNvPr name="TextBox 5" id="5"/>
            <p:cNvSpPr txBox="true"/>
            <p:nvPr/>
          </p:nvSpPr>
          <p:spPr>
            <a:xfrm rot="0">
              <a:off x="0" y="3602268"/>
              <a:ext cx="9252109" cy="1397000"/>
            </a:xfrm>
            <a:prstGeom prst="rect">
              <a:avLst/>
            </a:prstGeom>
          </p:spPr>
          <p:txBody>
            <a:bodyPr anchor="t" rtlCol="false" tIns="0" lIns="0" bIns="0" rIns="0">
              <a:spAutoFit/>
            </a:bodyPr>
            <a:lstStyle/>
            <a:p>
              <a:pPr algn="ctr">
                <a:lnSpc>
                  <a:spcPts val="4200"/>
                </a:lnSpc>
              </a:pPr>
              <a:r>
                <a:rPr lang="en-US" sz="3000">
                  <a:solidFill>
                    <a:srgbClr val="FFFFFF"/>
                  </a:solidFill>
                  <a:latin typeface="Public Sans"/>
                  <a:ea typeface="Public Sans"/>
                  <a:cs typeface="Public Sans"/>
                  <a:sym typeface="Public Sans"/>
                </a:rPr>
                <a:t>Briefly elaborate on what</a:t>
              </a:r>
            </a:p>
            <a:p>
              <a:pPr algn="ctr">
                <a:lnSpc>
                  <a:spcPts val="4200"/>
                </a:lnSpc>
              </a:pPr>
              <a:r>
                <a:rPr lang="en-US" sz="3000">
                  <a:solidFill>
                    <a:srgbClr val="FFFFFF"/>
                  </a:solidFill>
                  <a:latin typeface="Public Sans"/>
                  <a:ea typeface="Public Sans"/>
                  <a:cs typeface="Public Sans"/>
                  <a:sym typeface="Public Sans"/>
                </a:rPr>
                <a:t>you </a:t>
              </a:r>
              <a:r>
                <a:rPr lang="en-US" sz="3000">
                  <a:solidFill>
                    <a:srgbClr val="FFFFFF"/>
                  </a:solidFill>
                  <a:latin typeface="Public Sans"/>
                  <a:ea typeface="Public Sans"/>
                  <a:cs typeface="Public Sans"/>
                  <a:sym typeface="Public Sans"/>
                </a:rPr>
                <a:t>want to discuss. </a:t>
              </a:r>
            </a:p>
          </p:txBody>
        </p:sp>
      </p:grpSp>
      <p:sp>
        <p:nvSpPr>
          <p:cNvPr name="Freeform 6" id="6"/>
          <p:cNvSpPr/>
          <p:nvPr/>
        </p:nvSpPr>
        <p:spPr>
          <a:xfrm flipH="false" flipV="false" rot="0">
            <a:off x="16908410" y="3294667"/>
            <a:ext cx="704718" cy="952322"/>
          </a:xfrm>
          <a:custGeom>
            <a:avLst/>
            <a:gdLst/>
            <a:ahLst/>
            <a:cxnLst/>
            <a:rect r="r" b="b" t="t" l="l"/>
            <a:pathLst>
              <a:path h="952322" w="704718">
                <a:moveTo>
                  <a:pt x="0" y="0"/>
                </a:moveTo>
                <a:lnTo>
                  <a:pt x="704718" y="0"/>
                </a:lnTo>
                <a:lnTo>
                  <a:pt x="704718" y="952321"/>
                </a:lnTo>
                <a:lnTo>
                  <a:pt x="0" y="9523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798415" y="2100520"/>
            <a:ext cx="924708" cy="707822"/>
          </a:xfrm>
          <a:custGeom>
            <a:avLst/>
            <a:gdLst/>
            <a:ahLst/>
            <a:cxnLst/>
            <a:rect r="r" b="b" t="t" l="l"/>
            <a:pathLst>
              <a:path h="707822" w="924708">
                <a:moveTo>
                  <a:pt x="0" y="0"/>
                </a:moveTo>
                <a:lnTo>
                  <a:pt x="924708" y="0"/>
                </a:lnTo>
                <a:lnTo>
                  <a:pt x="924708" y="707821"/>
                </a:lnTo>
                <a:lnTo>
                  <a:pt x="0" y="7078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795477" y="513702"/>
            <a:ext cx="866388" cy="1100492"/>
          </a:xfrm>
          <a:custGeom>
            <a:avLst/>
            <a:gdLst/>
            <a:ahLst/>
            <a:cxnLst/>
            <a:rect r="r" b="b" t="t" l="l"/>
            <a:pathLst>
              <a:path h="1100492" w="866388">
                <a:moveTo>
                  <a:pt x="0" y="0"/>
                </a:moveTo>
                <a:lnTo>
                  <a:pt x="866388" y="0"/>
                </a:lnTo>
                <a:lnTo>
                  <a:pt x="866388" y="1100492"/>
                </a:lnTo>
                <a:lnTo>
                  <a:pt x="0" y="11004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0" y="9052698"/>
            <a:ext cx="18288000" cy="1234302"/>
            <a:chOff x="0" y="0"/>
            <a:chExt cx="4816593" cy="325084"/>
          </a:xfrm>
        </p:grpSpPr>
        <p:sp>
          <p:nvSpPr>
            <p:cNvPr name="Freeform 10" id="10"/>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1" id="11"/>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2" id="12"/>
          <p:cNvGrpSpPr/>
          <p:nvPr/>
        </p:nvGrpSpPr>
        <p:grpSpPr>
          <a:xfrm rot="0">
            <a:off x="237414" y="9267586"/>
            <a:ext cx="804526" cy="804526"/>
            <a:chOff x="0" y="0"/>
            <a:chExt cx="1072702" cy="1072702"/>
          </a:xfrm>
        </p:grpSpPr>
        <p:sp>
          <p:nvSpPr>
            <p:cNvPr name="Freeform 13" id="13"/>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15" id="15"/>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nvGrpSpPr>
          <p:cNvPr name="Group 20" id="20"/>
          <p:cNvGrpSpPr/>
          <p:nvPr/>
        </p:nvGrpSpPr>
        <p:grpSpPr>
          <a:xfrm rot="0">
            <a:off x="15109868" y="9297158"/>
            <a:ext cx="2801811" cy="712035"/>
            <a:chOff x="0" y="0"/>
            <a:chExt cx="737925" cy="187532"/>
          </a:xfrm>
        </p:grpSpPr>
        <p:sp>
          <p:nvSpPr>
            <p:cNvPr name="Freeform 21" id="21"/>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2" id="22"/>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3" action="ppaction://hlinksldjump"/>
                </a:rPr>
                <a:t>Back to Agenda Page</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16736" y="-5817236"/>
            <a:ext cx="21921472" cy="21921472"/>
          </a:xfrm>
          <a:custGeom>
            <a:avLst/>
            <a:gdLst/>
            <a:ahLst/>
            <a:cxnLst/>
            <a:rect r="r" b="b" t="t" l="l"/>
            <a:pathLst>
              <a:path h="21921472" w="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51798" y="6727729"/>
            <a:ext cx="7151220" cy="2327397"/>
          </a:xfrm>
          <a:custGeom>
            <a:avLst/>
            <a:gdLst/>
            <a:ahLst/>
            <a:cxnLst/>
            <a:rect r="r" b="b" t="t" l="l"/>
            <a:pathLst>
              <a:path h="2327397" w="7151220">
                <a:moveTo>
                  <a:pt x="0" y="0"/>
                </a:moveTo>
                <a:lnTo>
                  <a:pt x="7151219" y="0"/>
                </a:lnTo>
                <a:lnTo>
                  <a:pt x="7151219" y="2327397"/>
                </a:lnTo>
                <a:lnTo>
                  <a:pt x="0" y="2327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077168" y="1724416"/>
            <a:ext cx="4364264" cy="8728529"/>
          </a:xfrm>
          <a:custGeom>
            <a:avLst/>
            <a:gdLst/>
            <a:ahLst/>
            <a:cxnLst/>
            <a:rect r="r" b="b" t="t" l="l"/>
            <a:pathLst>
              <a:path h="8728529" w="4364264">
                <a:moveTo>
                  <a:pt x="0" y="0"/>
                </a:moveTo>
                <a:lnTo>
                  <a:pt x="4364264" y="0"/>
                </a:lnTo>
                <a:lnTo>
                  <a:pt x="4364264" y="8728529"/>
                </a:lnTo>
                <a:lnTo>
                  <a:pt x="0" y="87285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333126" y="0"/>
            <a:ext cx="3684917" cy="3684917"/>
          </a:xfrm>
          <a:custGeom>
            <a:avLst/>
            <a:gdLst/>
            <a:ahLst/>
            <a:cxnLst/>
            <a:rect r="r" b="b" t="t" l="l"/>
            <a:pathLst>
              <a:path h="3684917" w="3684917">
                <a:moveTo>
                  <a:pt x="0" y="0"/>
                </a:moveTo>
                <a:lnTo>
                  <a:pt x="3684918" y="0"/>
                </a:lnTo>
                <a:lnTo>
                  <a:pt x="3684918" y="3684917"/>
                </a:lnTo>
                <a:lnTo>
                  <a:pt x="0" y="36849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23812" y="-5528151"/>
            <a:ext cx="4364264" cy="8728529"/>
          </a:xfrm>
          <a:custGeom>
            <a:avLst/>
            <a:gdLst/>
            <a:ahLst/>
            <a:cxnLst/>
            <a:rect r="r" b="b" t="t" l="l"/>
            <a:pathLst>
              <a:path h="8728529" w="4364264">
                <a:moveTo>
                  <a:pt x="0" y="0"/>
                </a:moveTo>
                <a:lnTo>
                  <a:pt x="4364264" y="0"/>
                </a:lnTo>
                <a:lnTo>
                  <a:pt x="4364264" y="8728529"/>
                </a:lnTo>
                <a:lnTo>
                  <a:pt x="0" y="87285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443210" y="2152891"/>
            <a:ext cx="10495805" cy="5247903"/>
          </a:xfrm>
          <a:custGeom>
            <a:avLst/>
            <a:gdLst/>
            <a:ahLst/>
            <a:cxnLst/>
            <a:rect r="r" b="b" t="t" l="l"/>
            <a:pathLst>
              <a:path h="5247903" w="10495805">
                <a:moveTo>
                  <a:pt x="0" y="0"/>
                </a:moveTo>
                <a:lnTo>
                  <a:pt x="10495805" y="0"/>
                </a:lnTo>
                <a:lnTo>
                  <a:pt x="10495805" y="5247902"/>
                </a:lnTo>
                <a:lnTo>
                  <a:pt x="0" y="52479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705944" y="2391347"/>
            <a:ext cx="10495805" cy="5247903"/>
          </a:xfrm>
          <a:custGeom>
            <a:avLst/>
            <a:gdLst/>
            <a:ahLst/>
            <a:cxnLst/>
            <a:rect r="r" b="b" t="t" l="l"/>
            <a:pathLst>
              <a:path h="5247903" w="10495805">
                <a:moveTo>
                  <a:pt x="0" y="0"/>
                </a:moveTo>
                <a:lnTo>
                  <a:pt x="10495805" y="0"/>
                </a:lnTo>
                <a:lnTo>
                  <a:pt x="10495805" y="5247902"/>
                </a:lnTo>
                <a:lnTo>
                  <a:pt x="0" y="52479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3958123" y="2643525"/>
            <a:ext cx="10495805" cy="5247903"/>
          </a:xfrm>
          <a:custGeom>
            <a:avLst/>
            <a:gdLst/>
            <a:ahLst/>
            <a:cxnLst/>
            <a:rect r="r" b="b" t="t" l="l"/>
            <a:pathLst>
              <a:path h="5247903" w="10495805">
                <a:moveTo>
                  <a:pt x="0" y="0"/>
                </a:moveTo>
                <a:lnTo>
                  <a:pt x="10495805" y="0"/>
                </a:lnTo>
                <a:lnTo>
                  <a:pt x="10495805" y="5247903"/>
                </a:lnTo>
                <a:lnTo>
                  <a:pt x="0" y="52479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4227848" y="2909472"/>
            <a:ext cx="581810" cy="581810"/>
          </a:xfrm>
          <a:custGeom>
            <a:avLst/>
            <a:gdLst/>
            <a:ahLst/>
            <a:cxnLst/>
            <a:rect r="r" b="b" t="t" l="l"/>
            <a:pathLst>
              <a:path h="581810" w="581810">
                <a:moveTo>
                  <a:pt x="0" y="0"/>
                </a:moveTo>
                <a:lnTo>
                  <a:pt x="581810" y="0"/>
                </a:lnTo>
                <a:lnTo>
                  <a:pt x="581810" y="581811"/>
                </a:lnTo>
                <a:lnTo>
                  <a:pt x="0" y="5818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2848391" y="7478728"/>
            <a:ext cx="484735" cy="825401"/>
          </a:xfrm>
          <a:custGeom>
            <a:avLst/>
            <a:gdLst/>
            <a:ahLst/>
            <a:cxnLst/>
            <a:rect r="r" b="b" t="t" l="l"/>
            <a:pathLst>
              <a:path h="825401" w="484735">
                <a:moveTo>
                  <a:pt x="0" y="0"/>
                </a:moveTo>
                <a:lnTo>
                  <a:pt x="484735" y="0"/>
                </a:lnTo>
                <a:lnTo>
                  <a:pt x="484735" y="825400"/>
                </a:lnTo>
                <a:lnTo>
                  <a:pt x="0" y="8254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3569053" y="2909472"/>
            <a:ext cx="613646" cy="613646"/>
          </a:xfrm>
          <a:custGeom>
            <a:avLst/>
            <a:gdLst/>
            <a:ahLst/>
            <a:cxnLst/>
            <a:rect r="r" b="b" t="t" l="l"/>
            <a:pathLst>
              <a:path h="613646" w="613646">
                <a:moveTo>
                  <a:pt x="0" y="0"/>
                </a:moveTo>
                <a:lnTo>
                  <a:pt x="613646" y="0"/>
                </a:lnTo>
                <a:lnTo>
                  <a:pt x="613646" y="613646"/>
                </a:lnTo>
                <a:lnTo>
                  <a:pt x="0" y="61364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3" id="13"/>
          <p:cNvGrpSpPr/>
          <p:nvPr/>
        </p:nvGrpSpPr>
        <p:grpSpPr>
          <a:xfrm rot="0">
            <a:off x="572626" y="1323946"/>
            <a:ext cx="1658982" cy="4147456"/>
            <a:chOff x="0" y="0"/>
            <a:chExt cx="2211976" cy="5529941"/>
          </a:xfrm>
        </p:grpSpPr>
        <p:sp>
          <p:nvSpPr>
            <p:cNvPr name="Freeform 14" id="14"/>
            <p:cNvSpPr/>
            <p:nvPr/>
          </p:nvSpPr>
          <p:spPr>
            <a:xfrm flipH="false" flipV="false" rot="0">
              <a:off x="0" y="0"/>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0">
              <a:off x="1105988" y="0"/>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0" y="2211976"/>
              <a:ext cx="1105988" cy="1105988"/>
            </a:xfrm>
            <a:custGeom>
              <a:avLst/>
              <a:gdLst/>
              <a:ahLst/>
              <a:cxnLst/>
              <a:rect r="r" b="b" t="t" l="l"/>
              <a:pathLst>
                <a:path h="1105988" w="1105988">
                  <a:moveTo>
                    <a:pt x="0" y="0"/>
                  </a:moveTo>
                  <a:lnTo>
                    <a:pt x="1105988" y="0"/>
                  </a:lnTo>
                  <a:lnTo>
                    <a:pt x="1105988" y="1105989"/>
                  </a:lnTo>
                  <a:lnTo>
                    <a:pt x="0" y="110598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1105988" y="2211976"/>
              <a:ext cx="1105988" cy="1105988"/>
            </a:xfrm>
            <a:custGeom>
              <a:avLst/>
              <a:gdLst/>
              <a:ahLst/>
              <a:cxnLst/>
              <a:rect r="r" b="b" t="t" l="l"/>
              <a:pathLst>
                <a:path h="1105988" w="1105988">
                  <a:moveTo>
                    <a:pt x="0" y="0"/>
                  </a:moveTo>
                  <a:lnTo>
                    <a:pt x="1105988" y="0"/>
                  </a:lnTo>
                  <a:lnTo>
                    <a:pt x="1105988" y="1105989"/>
                  </a:lnTo>
                  <a:lnTo>
                    <a:pt x="0" y="110598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8" id="18"/>
            <p:cNvSpPr/>
            <p:nvPr/>
          </p:nvSpPr>
          <p:spPr>
            <a:xfrm flipH="false" flipV="false" rot="0">
              <a:off x="0" y="1105988"/>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0">
              <a:off x="1105988" y="1105988"/>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0" id="20"/>
            <p:cNvSpPr/>
            <p:nvPr/>
          </p:nvSpPr>
          <p:spPr>
            <a:xfrm flipH="false" flipV="false" rot="0">
              <a:off x="0" y="3317965"/>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1" id="21"/>
            <p:cNvSpPr/>
            <p:nvPr/>
          </p:nvSpPr>
          <p:spPr>
            <a:xfrm flipH="false" flipV="false" rot="0">
              <a:off x="1105988" y="3317965"/>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2" id="22"/>
            <p:cNvSpPr/>
            <p:nvPr/>
          </p:nvSpPr>
          <p:spPr>
            <a:xfrm flipH="false" flipV="false" rot="0">
              <a:off x="0" y="4423953"/>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3" id="23"/>
            <p:cNvSpPr/>
            <p:nvPr/>
          </p:nvSpPr>
          <p:spPr>
            <a:xfrm flipH="false" flipV="false" rot="0">
              <a:off x="1105988" y="4423953"/>
              <a:ext cx="1105988" cy="1105988"/>
            </a:xfrm>
            <a:custGeom>
              <a:avLst/>
              <a:gdLst/>
              <a:ahLst/>
              <a:cxnLst/>
              <a:rect r="r" b="b" t="t" l="l"/>
              <a:pathLst>
                <a:path h="1105988" w="1105988">
                  <a:moveTo>
                    <a:pt x="0" y="0"/>
                  </a:moveTo>
                  <a:lnTo>
                    <a:pt x="1105988" y="0"/>
                  </a:lnTo>
                  <a:lnTo>
                    <a:pt x="1105988" y="1105988"/>
                  </a:lnTo>
                  <a:lnTo>
                    <a:pt x="0" y="1105988"/>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4" id="24"/>
            <p:cNvSpPr/>
            <p:nvPr/>
          </p:nvSpPr>
          <p:spPr>
            <a:xfrm flipH="false" flipV="false" rot="0">
              <a:off x="1284474" y="4613333"/>
              <a:ext cx="749016" cy="727227"/>
            </a:xfrm>
            <a:custGeom>
              <a:avLst/>
              <a:gdLst/>
              <a:ahLst/>
              <a:cxnLst/>
              <a:rect r="r" b="b" t="t" l="l"/>
              <a:pathLst>
                <a:path h="727227" w="749016">
                  <a:moveTo>
                    <a:pt x="0" y="0"/>
                  </a:moveTo>
                  <a:lnTo>
                    <a:pt x="749016" y="0"/>
                  </a:lnTo>
                  <a:lnTo>
                    <a:pt x="749016" y="727227"/>
                  </a:lnTo>
                  <a:lnTo>
                    <a:pt x="0" y="72722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grpSp>
      <p:sp>
        <p:nvSpPr>
          <p:cNvPr name="Freeform 25" id="25"/>
          <p:cNvSpPr/>
          <p:nvPr/>
        </p:nvSpPr>
        <p:spPr>
          <a:xfrm flipH="false" flipV="false" rot="0">
            <a:off x="4045617" y="8444541"/>
            <a:ext cx="3684917" cy="3684917"/>
          </a:xfrm>
          <a:custGeom>
            <a:avLst/>
            <a:gdLst/>
            <a:ahLst/>
            <a:cxnLst/>
            <a:rect r="r" b="b" t="t" l="l"/>
            <a:pathLst>
              <a:path h="3684917" w="3684917">
                <a:moveTo>
                  <a:pt x="0" y="0"/>
                </a:moveTo>
                <a:lnTo>
                  <a:pt x="3684918" y="0"/>
                </a:lnTo>
                <a:lnTo>
                  <a:pt x="3684918" y="3684918"/>
                </a:lnTo>
                <a:lnTo>
                  <a:pt x="0" y="3684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4676293" y="4957817"/>
            <a:ext cx="8935414" cy="1675618"/>
            <a:chOff x="0" y="0"/>
            <a:chExt cx="11913886" cy="2234157"/>
          </a:xfrm>
        </p:grpSpPr>
        <p:sp>
          <p:nvSpPr>
            <p:cNvPr name="TextBox 27" id="27"/>
            <p:cNvSpPr txBox="true"/>
            <p:nvPr/>
          </p:nvSpPr>
          <p:spPr>
            <a:xfrm rot="0">
              <a:off x="0" y="-9525"/>
              <a:ext cx="11913886" cy="1427692"/>
            </a:xfrm>
            <a:prstGeom prst="rect">
              <a:avLst/>
            </a:prstGeom>
          </p:spPr>
          <p:txBody>
            <a:bodyPr anchor="t" rtlCol="false" tIns="0" lIns="0" bIns="0" rIns="0">
              <a:spAutoFit/>
            </a:bodyPr>
            <a:lstStyle/>
            <a:p>
              <a:pPr algn="ctr" marL="0" indent="0" lvl="0">
                <a:lnSpc>
                  <a:spcPts val="6999"/>
                </a:lnSpc>
              </a:pPr>
              <a:r>
                <a:rPr lang="en-US" sz="6999" u="none">
                  <a:solidFill>
                    <a:srgbClr val="000000"/>
                  </a:solidFill>
                  <a:latin typeface="Retropix"/>
                  <a:ea typeface="Retropix"/>
                  <a:cs typeface="Retropix"/>
                  <a:sym typeface="Retropix"/>
                </a:rPr>
                <a:t>Thank you!</a:t>
              </a:r>
            </a:p>
          </p:txBody>
        </p:sp>
        <p:sp>
          <p:nvSpPr>
            <p:cNvPr name="TextBox 28" id="28"/>
            <p:cNvSpPr txBox="true"/>
            <p:nvPr/>
          </p:nvSpPr>
          <p:spPr>
            <a:xfrm rot="0">
              <a:off x="0" y="1548357"/>
              <a:ext cx="11913886" cy="685800"/>
            </a:xfrm>
            <a:prstGeom prst="rect">
              <a:avLst/>
            </a:prstGeom>
          </p:spPr>
          <p:txBody>
            <a:bodyPr anchor="t" rtlCol="false" tIns="0" lIns="0" bIns="0" rIns="0">
              <a:spAutoFit/>
            </a:bodyPr>
            <a:lstStyle/>
            <a:p>
              <a:pPr algn="ctr">
                <a:lnSpc>
                  <a:spcPts val="4200"/>
                </a:lnSpc>
              </a:pPr>
              <a:r>
                <a:rPr lang="en-US" sz="3000">
                  <a:solidFill>
                    <a:srgbClr val="000000"/>
                  </a:solidFill>
                  <a:latin typeface="Public Sans"/>
                  <a:ea typeface="Public Sans"/>
                  <a:cs typeface="Public Sans"/>
                  <a:sym typeface="Public Sans"/>
                </a:rPr>
                <a:t>Insert a parting or call-to-action message here.</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CCCCCC"/>
            </a:solidFill>
            <a:ln w="95250" cap="sq">
              <a:solidFill>
                <a:srgbClr val="067A7B"/>
              </a:solidFill>
              <a:prstDash val="sysDot"/>
              <a:miter/>
            </a:ln>
          </p:spPr>
        </p:sp>
        <p:sp>
          <p:nvSpPr>
            <p:cNvPr name="TextBox 4" id="4"/>
            <p:cNvSpPr txBox="true"/>
            <p:nvPr/>
          </p:nvSpPr>
          <p:spPr>
            <a:xfrm>
              <a:off x="0" y="-47625"/>
              <a:ext cx="4545659" cy="2493433"/>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28700" y="8254681"/>
            <a:ext cx="973342" cy="973342"/>
          </a:xfrm>
          <a:custGeom>
            <a:avLst/>
            <a:gdLst/>
            <a:ahLst/>
            <a:cxnLst/>
            <a:rect r="r" b="b" t="t" l="l"/>
            <a:pathLst>
              <a:path h="973342" w="973342">
                <a:moveTo>
                  <a:pt x="0" y="0"/>
                </a:moveTo>
                <a:lnTo>
                  <a:pt x="973342" y="0"/>
                </a:lnTo>
                <a:lnTo>
                  <a:pt x="973342" y="973341"/>
                </a:lnTo>
                <a:lnTo>
                  <a:pt x="0" y="97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94970" y="8320953"/>
            <a:ext cx="840801" cy="840798"/>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93994" t="-16000" r="-97048" b="-77907"/>
              </a:stretch>
            </a:blipFill>
          </p:spPr>
        </p:sp>
      </p:grpSp>
      <p:grpSp>
        <p:nvGrpSpPr>
          <p:cNvPr name="Group 8" id="8"/>
          <p:cNvGrpSpPr/>
          <p:nvPr/>
        </p:nvGrpSpPr>
        <p:grpSpPr>
          <a:xfrm rot="0">
            <a:off x="10570835" y="3769685"/>
            <a:ext cx="2432258" cy="1359305"/>
            <a:chOff x="0" y="0"/>
            <a:chExt cx="797623" cy="445764"/>
          </a:xfrm>
        </p:grpSpPr>
        <p:sp>
          <p:nvSpPr>
            <p:cNvPr name="Freeform 9" id="9"/>
            <p:cNvSpPr/>
            <p:nvPr/>
          </p:nvSpPr>
          <p:spPr>
            <a:xfrm flipH="false" flipV="false" rot="0">
              <a:off x="0" y="0"/>
              <a:ext cx="797623" cy="445764"/>
            </a:xfrm>
            <a:custGeom>
              <a:avLst/>
              <a:gdLst/>
              <a:ahLst/>
              <a:cxnLst/>
              <a:rect r="r" b="b" t="t" l="l"/>
              <a:pathLst>
                <a:path h="445764" w="797623">
                  <a:moveTo>
                    <a:pt x="63660" y="0"/>
                  </a:moveTo>
                  <a:lnTo>
                    <a:pt x="733963" y="0"/>
                  </a:lnTo>
                  <a:cubicBezTo>
                    <a:pt x="769122" y="0"/>
                    <a:pt x="797623" y="28502"/>
                    <a:pt x="797623" y="63660"/>
                  </a:cubicBezTo>
                  <a:lnTo>
                    <a:pt x="797623" y="382104"/>
                  </a:lnTo>
                  <a:cubicBezTo>
                    <a:pt x="797623" y="417262"/>
                    <a:pt x="769122" y="445764"/>
                    <a:pt x="733963" y="445764"/>
                  </a:cubicBezTo>
                  <a:lnTo>
                    <a:pt x="63660" y="445764"/>
                  </a:lnTo>
                  <a:cubicBezTo>
                    <a:pt x="46777" y="445764"/>
                    <a:pt x="30584" y="439057"/>
                    <a:pt x="18646" y="427118"/>
                  </a:cubicBezTo>
                  <a:cubicBezTo>
                    <a:pt x="6707" y="415180"/>
                    <a:pt x="0" y="398987"/>
                    <a:pt x="0" y="382104"/>
                  </a:cubicBezTo>
                  <a:lnTo>
                    <a:pt x="0" y="63660"/>
                  </a:lnTo>
                  <a:cubicBezTo>
                    <a:pt x="0" y="46777"/>
                    <a:pt x="6707" y="30584"/>
                    <a:pt x="18646" y="18646"/>
                  </a:cubicBezTo>
                  <a:cubicBezTo>
                    <a:pt x="30584" y="6707"/>
                    <a:pt x="46777" y="0"/>
                    <a:pt x="63660" y="0"/>
                  </a:cubicBezTo>
                  <a:close/>
                </a:path>
              </a:pathLst>
            </a:custGeom>
            <a:solidFill>
              <a:srgbClr val="FEFF99"/>
            </a:solidFill>
          </p:spPr>
        </p:sp>
        <p:sp>
          <p:nvSpPr>
            <p:cNvPr name="TextBox 10" id="10"/>
            <p:cNvSpPr txBox="true"/>
            <p:nvPr/>
          </p:nvSpPr>
          <p:spPr>
            <a:xfrm>
              <a:off x="0" y="-28575"/>
              <a:ext cx="797623" cy="474339"/>
            </a:xfrm>
            <a:prstGeom prst="rect">
              <a:avLst/>
            </a:prstGeom>
          </p:spPr>
          <p:txBody>
            <a:bodyPr anchor="ctr" rtlCol="false" tIns="254000" lIns="254000" bIns="254000" rIns="254000"/>
            <a:lstStyle/>
            <a:p>
              <a:pPr algn="ctr">
                <a:lnSpc>
                  <a:spcPts val="1679"/>
                </a:lnSpc>
              </a:pPr>
              <a:r>
                <a:rPr lang="en-US" sz="1200">
                  <a:solidFill>
                    <a:srgbClr val="000000"/>
                  </a:solidFill>
                  <a:latin typeface="Public Sans"/>
                  <a:ea typeface="Public Sans"/>
                  <a:cs typeface="Public Sans"/>
                  <a:sym typeface="Public Sans"/>
                </a:rPr>
                <a:t>Write a note here</a:t>
              </a:r>
            </a:p>
          </p:txBody>
        </p:sp>
      </p:grpSp>
      <p:grpSp>
        <p:nvGrpSpPr>
          <p:cNvPr name="Group 11" id="11"/>
          <p:cNvGrpSpPr/>
          <p:nvPr/>
        </p:nvGrpSpPr>
        <p:grpSpPr>
          <a:xfrm rot="0">
            <a:off x="6615166" y="4856400"/>
            <a:ext cx="1916406" cy="19164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47625"/>
              <a:ext cx="660400" cy="688975"/>
            </a:xfrm>
            <a:prstGeom prst="rect">
              <a:avLst/>
            </a:prstGeom>
          </p:spPr>
          <p:txBody>
            <a:bodyPr anchor="ctr" rtlCol="false" tIns="254000" lIns="254000" bIns="254000" rIns="254000"/>
            <a:lstStyle/>
            <a:p>
              <a:pPr algn="ctr">
                <a:lnSpc>
                  <a:spcPts val="1679"/>
                </a:lnSpc>
              </a:pPr>
              <a:r>
                <a:rPr lang="en-US" sz="1200">
                  <a:solidFill>
                    <a:srgbClr val="000000"/>
                  </a:solidFill>
                  <a:latin typeface="Public Sans"/>
                  <a:ea typeface="Public Sans"/>
                  <a:cs typeface="Public Sans"/>
                  <a:sym typeface="Public Sans"/>
                </a:rPr>
                <a:t>Write a note here</a:t>
              </a:r>
            </a:p>
          </p:txBody>
        </p:sp>
      </p:grpSp>
      <p:grpSp>
        <p:nvGrpSpPr>
          <p:cNvPr name="Group 14" id="14"/>
          <p:cNvGrpSpPr/>
          <p:nvPr/>
        </p:nvGrpSpPr>
        <p:grpSpPr>
          <a:xfrm rot="0">
            <a:off x="15373172" y="7341894"/>
            <a:ext cx="1886128" cy="188612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82093" y="0"/>
                  </a:moveTo>
                  <a:lnTo>
                    <a:pt x="730707" y="0"/>
                  </a:lnTo>
                  <a:cubicBezTo>
                    <a:pt x="752479" y="0"/>
                    <a:pt x="773360" y="8649"/>
                    <a:pt x="788755" y="24045"/>
                  </a:cubicBezTo>
                  <a:cubicBezTo>
                    <a:pt x="804151" y="39440"/>
                    <a:pt x="812800" y="60321"/>
                    <a:pt x="812800" y="82093"/>
                  </a:cubicBezTo>
                  <a:lnTo>
                    <a:pt x="812800" y="730707"/>
                  </a:lnTo>
                  <a:cubicBezTo>
                    <a:pt x="812800" y="752479"/>
                    <a:pt x="804151" y="773360"/>
                    <a:pt x="788755" y="788755"/>
                  </a:cubicBezTo>
                  <a:cubicBezTo>
                    <a:pt x="773360" y="804151"/>
                    <a:pt x="752479" y="812800"/>
                    <a:pt x="730707" y="812800"/>
                  </a:cubicBezTo>
                  <a:lnTo>
                    <a:pt x="82093" y="812800"/>
                  </a:lnTo>
                  <a:cubicBezTo>
                    <a:pt x="60321" y="812800"/>
                    <a:pt x="39440" y="804151"/>
                    <a:pt x="24045" y="788755"/>
                  </a:cubicBezTo>
                  <a:cubicBezTo>
                    <a:pt x="8649" y="773360"/>
                    <a:pt x="0" y="752479"/>
                    <a:pt x="0" y="730707"/>
                  </a:cubicBezTo>
                  <a:lnTo>
                    <a:pt x="0" y="82093"/>
                  </a:lnTo>
                  <a:cubicBezTo>
                    <a:pt x="0" y="60321"/>
                    <a:pt x="8649" y="39440"/>
                    <a:pt x="24045" y="24045"/>
                  </a:cubicBezTo>
                  <a:cubicBezTo>
                    <a:pt x="39440" y="8649"/>
                    <a:pt x="60321" y="0"/>
                    <a:pt x="82093" y="0"/>
                  </a:cubicBezTo>
                  <a:close/>
                </a:path>
              </a:pathLst>
            </a:custGeom>
            <a:solidFill>
              <a:srgbClr val="FEFF99"/>
            </a:solidFill>
          </p:spPr>
        </p:sp>
        <p:sp>
          <p:nvSpPr>
            <p:cNvPr name="TextBox 16" id="16"/>
            <p:cNvSpPr txBox="true"/>
            <p:nvPr/>
          </p:nvSpPr>
          <p:spPr>
            <a:xfrm>
              <a:off x="0" y="-28575"/>
              <a:ext cx="812800" cy="841375"/>
            </a:xfrm>
            <a:prstGeom prst="rect">
              <a:avLst/>
            </a:prstGeom>
          </p:spPr>
          <p:txBody>
            <a:bodyPr anchor="ctr" rtlCol="false" tIns="254000" lIns="254000" bIns="254000" rIns="254000"/>
            <a:lstStyle/>
            <a:p>
              <a:pPr algn="ctr">
                <a:lnSpc>
                  <a:spcPts val="1680"/>
                </a:lnSpc>
              </a:pPr>
              <a:r>
                <a:rPr lang="en-US" sz="1200">
                  <a:solidFill>
                    <a:srgbClr val="000000"/>
                  </a:solidFill>
                  <a:latin typeface="Public Sans"/>
                  <a:ea typeface="Public Sans"/>
                  <a:cs typeface="Public Sans"/>
                  <a:sym typeface="Public Sans"/>
                </a:rPr>
                <a:t>Copy a note, drag to the board, and write your ideas.</a:t>
              </a:r>
            </a:p>
          </p:txBody>
        </p:sp>
      </p:grpSp>
      <p:grpSp>
        <p:nvGrpSpPr>
          <p:cNvPr name="Group 17" id="17"/>
          <p:cNvGrpSpPr/>
          <p:nvPr/>
        </p:nvGrpSpPr>
        <p:grpSpPr>
          <a:xfrm rot="0">
            <a:off x="13184300" y="7341894"/>
            <a:ext cx="1916406" cy="191640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47625"/>
              <a:ext cx="660400" cy="688975"/>
            </a:xfrm>
            <a:prstGeom prst="rect">
              <a:avLst/>
            </a:prstGeom>
          </p:spPr>
          <p:txBody>
            <a:bodyPr anchor="ctr" rtlCol="false" tIns="190500" lIns="190500" bIns="190500" rIns="190500"/>
            <a:lstStyle/>
            <a:p>
              <a:pPr algn="ctr">
                <a:lnSpc>
                  <a:spcPts val="1680"/>
                </a:lnSpc>
              </a:pPr>
              <a:r>
                <a:rPr lang="en-US" sz="1200">
                  <a:solidFill>
                    <a:srgbClr val="000000"/>
                  </a:solidFill>
                  <a:latin typeface="Public Sans"/>
                  <a:ea typeface="Public Sans"/>
                  <a:cs typeface="Public Sans"/>
                  <a:sym typeface="Public Sans"/>
                </a:rPr>
                <a:t>Copy a note, drag to the board, and write your ideas.</a:t>
              </a:r>
            </a:p>
          </p:txBody>
        </p:sp>
      </p:grpSp>
      <p:grpSp>
        <p:nvGrpSpPr>
          <p:cNvPr name="Group 20" id="20"/>
          <p:cNvGrpSpPr/>
          <p:nvPr/>
        </p:nvGrpSpPr>
        <p:grpSpPr>
          <a:xfrm rot="0">
            <a:off x="1028700" y="2484464"/>
            <a:ext cx="4090831" cy="2191703"/>
            <a:chOff x="0" y="0"/>
            <a:chExt cx="3086181" cy="1653452"/>
          </a:xfrm>
        </p:grpSpPr>
        <p:sp>
          <p:nvSpPr>
            <p:cNvPr name="Freeform 21" id="21"/>
            <p:cNvSpPr/>
            <p:nvPr/>
          </p:nvSpPr>
          <p:spPr>
            <a:xfrm flipH="false" flipV="false" rot="0">
              <a:off x="0" y="0"/>
              <a:ext cx="3086181" cy="1653452"/>
            </a:xfrm>
            <a:custGeom>
              <a:avLst/>
              <a:gdLst/>
              <a:ahLst/>
              <a:cxnLst/>
              <a:rect r="r" b="b" t="t" l="l"/>
              <a:pathLst>
                <a:path h="1653452" w="3086181">
                  <a:moveTo>
                    <a:pt x="37850" y="0"/>
                  </a:moveTo>
                  <a:lnTo>
                    <a:pt x="3048331" y="0"/>
                  </a:lnTo>
                  <a:cubicBezTo>
                    <a:pt x="3069235" y="0"/>
                    <a:pt x="3086181" y="16946"/>
                    <a:pt x="3086181" y="37850"/>
                  </a:cubicBezTo>
                  <a:lnTo>
                    <a:pt x="3086181" y="1615602"/>
                  </a:lnTo>
                  <a:cubicBezTo>
                    <a:pt x="3086181" y="1625640"/>
                    <a:pt x="3082194" y="1635268"/>
                    <a:pt x="3075095" y="1642366"/>
                  </a:cubicBezTo>
                  <a:cubicBezTo>
                    <a:pt x="3067997" y="1649464"/>
                    <a:pt x="3058370" y="1653452"/>
                    <a:pt x="3048331" y="1653452"/>
                  </a:cubicBezTo>
                  <a:lnTo>
                    <a:pt x="37850" y="1653452"/>
                  </a:lnTo>
                  <a:cubicBezTo>
                    <a:pt x="16946" y="1653452"/>
                    <a:pt x="0" y="1636506"/>
                    <a:pt x="0" y="1615602"/>
                  </a:cubicBezTo>
                  <a:lnTo>
                    <a:pt x="0" y="37850"/>
                  </a:lnTo>
                  <a:cubicBezTo>
                    <a:pt x="0" y="16946"/>
                    <a:pt x="16946" y="0"/>
                    <a:pt x="37850" y="0"/>
                  </a:cubicBezTo>
                  <a:close/>
                </a:path>
              </a:pathLst>
            </a:custGeom>
            <a:solidFill>
              <a:srgbClr val="FEFF99"/>
            </a:solidFill>
            <a:ln cap="sq">
              <a:noFill/>
              <a:prstDash val="sysDot"/>
              <a:miter/>
            </a:ln>
          </p:spPr>
        </p:sp>
        <p:sp>
          <p:nvSpPr>
            <p:cNvPr name="TextBox 22" id="22"/>
            <p:cNvSpPr txBox="true"/>
            <p:nvPr/>
          </p:nvSpPr>
          <p:spPr>
            <a:xfrm>
              <a:off x="0" y="-38100"/>
              <a:ext cx="3086181" cy="1691552"/>
            </a:xfrm>
            <a:prstGeom prst="rect">
              <a:avLst/>
            </a:prstGeom>
          </p:spPr>
          <p:txBody>
            <a:bodyPr anchor="ctr" rtlCol="false" tIns="190500" lIns="190500" bIns="190500" rIns="190500"/>
            <a:lstStyle/>
            <a:p>
              <a:pPr algn="l">
                <a:lnSpc>
                  <a:spcPts val="2100"/>
                </a:lnSpc>
              </a:pPr>
              <a:r>
                <a:rPr lang="en-US" sz="1500" b="true">
                  <a:solidFill>
                    <a:srgbClr val="000000"/>
                  </a:solidFill>
                  <a:latin typeface="Public Sans Bold"/>
                  <a:ea typeface="Public Sans Bold"/>
                  <a:cs typeface="Public Sans Bold"/>
                  <a:sym typeface="Public Sans Bold"/>
                </a:rPr>
                <a:t>Tip: </a:t>
              </a:r>
              <a:r>
                <a:rPr lang="en-US" sz="1500">
                  <a:solidFill>
                    <a:srgbClr val="000000"/>
                  </a:solidFill>
                  <a:latin typeface="Public Sans"/>
                  <a:ea typeface="Public Sans"/>
                  <a:cs typeface="Public Sans"/>
                  <a:sym typeface="Public Sans"/>
                </a:rPr>
                <a:t>Collaboration makes teamwork easier! Click "Share" and invite your teammates to fill this up. Use this page for bulletins, brainstorms, and other fun team ideas. </a:t>
              </a:r>
            </a:p>
            <a:p>
              <a:pPr algn="l">
                <a:lnSpc>
                  <a:spcPts val="2100"/>
                </a:lnSpc>
              </a:pPr>
            </a:p>
            <a:p>
              <a:pPr algn="l">
                <a:lnSpc>
                  <a:spcPts val="2100"/>
                </a:lnSpc>
              </a:pPr>
              <a:r>
                <a:rPr lang="en-US" sz="1500" b="true">
                  <a:solidFill>
                    <a:srgbClr val="000000"/>
                  </a:solidFill>
                  <a:latin typeface="Public Sans Bold"/>
                  <a:ea typeface="Public Sans Bold"/>
                  <a:cs typeface="Public Sans Bold"/>
                  <a:sym typeface="Public Sans Bold"/>
                </a:rPr>
                <a:t>Right-click</a:t>
              </a:r>
              <a:r>
                <a:rPr lang="en-US" sz="1500">
                  <a:solidFill>
                    <a:srgbClr val="000000"/>
                  </a:solidFill>
                  <a:latin typeface="Public Sans"/>
                  <a:ea typeface="Public Sans"/>
                  <a:cs typeface="Public Sans"/>
                  <a:sym typeface="Public Sans"/>
                </a:rPr>
                <a:t> for the option to </a:t>
              </a:r>
              <a:r>
                <a:rPr lang="en-US" sz="1500" b="true">
                  <a:solidFill>
                    <a:srgbClr val="000000"/>
                  </a:solidFill>
                  <a:latin typeface="Public Sans Bold"/>
                  <a:ea typeface="Public Sans Bold"/>
                  <a:cs typeface="Public Sans Bold"/>
                  <a:sym typeface="Public Sans Bold"/>
                </a:rPr>
                <a:t>expand</a:t>
              </a:r>
              <a:r>
                <a:rPr lang="en-US" sz="1500">
                  <a:solidFill>
                    <a:srgbClr val="000000"/>
                  </a:solidFill>
                  <a:latin typeface="Public Sans"/>
                  <a:ea typeface="Public Sans"/>
                  <a:cs typeface="Public Sans"/>
                  <a:sym typeface="Public Sans"/>
                </a:rPr>
                <a:t> this page into a whiteboard for more space!</a:t>
              </a:r>
            </a:p>
          </p:txBody>
        </p:sp>
      </p:grpSp>
      <p:grpSp>
        <p:nvGrpSpPr>
          <p:cNvPr name="Group 23" id="23"/>
          <p:cNvGrpSpPr>
            <a:grpSpLocks noChangeAspect="true"/>
          </p:cNvGrpSpPr>
          <p:nvPr/>
        </p:nvGrpSpPr>
        <p:grpSpPr>
          <a:xfrm rot="0">
            <a:off x="7152968" y="4436001"/>
            <a:ext cx="840801" cy="840798"/>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93994" t="-16000" r="-97048" b="-77907"/>
              </a:stretch>
            </a:blipFill>
          </p:spPr>
        </p:sp>
      </p:grpSp>
      <p:grpSp>
        <p:nvGrpSpPr>
          <p:cNvPr name="Group 25" id="25"/>
          <p:cNvGrpSpPr>
            <a:grpSpLocks noChangeAspect="true"/>
          </p:cNvGrpSpPr>
          <p:nvPr/>
        </p:nvGrpSpPr>
        <p:grpSpPr>
          <a:xfrm rot="0">
            <a:off x="11366564" y="3349286"/>
            <a:ext cx="840801" cy="840798"/>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11579" t="-64002" r="-282588" b="-165238"/>
              </a:stretch>
            </a:blipFill>
          </p:spPr>
        </p:sp>
      </p:grpSp>
      <p:sp>
        <p:nvSpPr>
          <p:cNvPr name="Freeform 27" id="27"/>
          <p:cNvSpPr/>
          <p:nvPr/>
        </p:nvSpPr>
        <p:spPr>
          <a:xfrm flipH="false" flipV="false" rot="0">
            <a:off x="16800077" y="846663"/>
            <a:ext cx="613646" cy="613646"/>
          </a:xfrm>
          <a:custGeom>
            <a:avLst/>
            <a:gdLst/>
            <a:ahLst/>
            <a:cxnLst/>
            <a:rect r="r" b="b" t="t" l="l"/>
            <a:pathLst>
              <a:path h="613646" w="613646">
                <a:moveTo>
                  <a:pt x="0" y="0"/>
                </a:moveTo>
                <a:lnTo>
                  <a:pt x="613646" y="0"/>
                </a:lnTo>
                <a:lnTo>
                  <a:pt x="613646" y="613646"/>
                </a:lnTo>
                <a:lnTo>
                  <a:pt x="0" y="6136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1028700" y="837138"/>
            <a:ext cx="7502872" cy="1073150"/>
          </a:xfrm>
          <a:prstGeom prst="rect">
            <a:avLst/>
          </a:prstGeom>
        </p:spPr>
        <p:txBody>
          <a:bodyPr anchor="t" rtlCol="false" tIns="0" lIns="0" bIns="0" rIns="0">
            <a:spAutoFit/>
          </a:bodyPr>
          <a:lstStyle/>
          <a:p>
            <a:pPr algn="l">
              <a:lnSpc>
                <a:spcPts val="6999"/>
              </a:lnSpc>
            </a:pPr>
            <a:r>
              <a:rPr lang="en-US" sz="6999">
                <a:solidFill>
                  <a:srgbClr val="000000"/>
                </a:solidFill>
                <a:latin typeface="Retropix"/>
                <a:ea typeface="Retropix"/>
                <a:cs typeface="Retropix"/>
                <a:sym typeface="Retropix"/>
              </a:rPr>
              <a:t>Whiteboard Page</a:t>
            </a:r>
          </a:p>
        </p:txBody>
      </p:sp>
      <p:sp>
        <p:nvSpPr>
          <p:cNvPr name="Freeform 29" id="29"/>
          <p:cNvSpPr/>
          <p:nvPr/>
        </p:nvSpPr>
        <p:spPr>
          <a:xfrm flipH="false" flipV="false" rot="0">
            <a:off x="1935772" y="8254681"/>
            <a:ext cx="973342" cy="973342"/>
          </a:xfrm>
          <a:custGeom>
            <a:avLst/>
            <a:gdLst/>
            <a:ahLst/>
            <a:cxnLst/>
            <a:rect r="r" b="b" t="t" l="l"/>
            <a:pathLst>
              <a:path h="973342" w="973342">
                <a:moveTo>
                  <a:pt x="0" y="0"/>
                </a:moveTo>
                <a:lnTo>
                  <a:pt x="973341" y="0"/>
                </a:lnTo>
                <a:lnTo>
                  <a:pt x="973341" y="973341"/>
                </a:lnTo>
                <a:lnTo>
                  <a:pt x="0" y="97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0" id="30"/>
          <p:cNvGrpSpPr>
            <a:grpSpLocks noChangeAspect="true"/>
          </p:cNvGrpSpPr>
          <p:nvPr/>
        </p:nvGrpSpPr>
        <p:grpSpPr>
          <a:xfrm rot="0">
            <a:off x="2002042" y="8320953"/>
            <a:ext cx="840801" cy="840798"/>
            <a:chOff x="0" y="0"/>
            <a:chExt cx="6350000" cy="6349975"/>
          </a:xfrm>
        </p:grpSpPr>
        <p:sp>
          <p:nvSpPr>
            <p:cNvPr name="Freeform 31" id="3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19433" t="0" r="-94382" b="-109080"/>
              </a:stretch>
            </a:blipFill>
          </p:spPr>
        </p:sp>
      </p:grpSp>
      <p:sp>
        <p:nvSpPr>
          <p:cNvPr name="Freeform 32" id="32"/>
          <p:cNvSpPr/>
          <p:nvPr/>
        </p:nvSpPr>
        <p:spPr>
          <a:xfrm flipH="false" flipV="false" rot="0">
            <a:off x="2842843" y="8254681"/>
            <a:ext cx="973342" cy="973342"/>
          </a:xfrm>
          <a:custGeom>
            <a:avLst/>
            <a:gdLst/>
            <a:ahLst/>
            <a:cxnLst/>
            <a:rect r="r" b="b" t="t" l="l"/>
            <a:pathLst>
              <a:path h="973342" w="973342">
                <a:moveTo>
                  <a:pt x="0" y="0"/>
                </a:moveTo>
                <a:lnTo>
                  <a:pt x="973342" y="0"/>
                </a:lnTo>
                <a:lnTo>
                  <a:pt x="973342" y="973341"/>
                </a:lnTo>
                <a:lnTo>
                  <a:pt x="0" y="97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3" id="33"/>
          <p:cNvGrpSpPr>
            <a:grpSpLocks noChangeAspect="true"/>
          </p:cNvGrpSpPr>
          <p:nvPr/>
        </p:nvGrpSpPr>
        <p:grpSpPr>
          <a:xfrm rot="0">
            <a:off x="2909113" y="8320953"/>
            <a:ext cx="840801" cy="840798"/>
            <a:chOff x="0" y="0"/>
            <a:chExt cx="6350000" cy="6349975"/>
          </a:xfrm>
        </p:grpSpPr>
        <p:sp>
          <p:nvSpPr>
            <p:cNvPr name="Freeform 34" id="3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11579" t="-64002" r="-282588" b="-165238"/>
              </a:stretch>
            </a:blipFill>
          </p:spPr>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grpSp>
        <p:nvGrpSpPr>
          <p:cNvPr name="Group 2" id="2"/>
          <p:cNvGrpSpPr/>
          <p:nvPr/>
        </p:nvGrpSpPr>
        <p:grpSpPr>
          <a:xfrm rot="0">
            <a:off x="5008512" y="4147479"/>
            <a:ext cx="3523234" cy="1500320"/>
            <a:chOff x="0" y="0"/>
            <a:chExt cx="812800" cy="346119"/>
          </a:xfrm>
        </p:grpSpPr>
        <p:sp>
          <p:nvSpPr>
            <p:cNvPr name="Freeform 3" id="3"/>
            <p:cNvSpPr/>
            <p:nvPr/>
          </p:nvSpPr>
          <p:spPr>
            <a:xfrm flipH="false" flipV="false" rot="0">
              <a:off x="0" y="0"/>
              <a:ext cx="812800" cy="346119"/>
            </a:xfrm>
            <a:custGeom>
              <a:avLst/>
              <a:gdLst/>
              <a:ahLst/>
              <a:cxnLst/>
              <a:rect r="r" b="b" t="t" l="l"/>
              <a:pathLst>
                <a:path h="346119" w="812800">
                  <a:moveTo>
                    <a:pt x="131843" y="0"/>
                  </a:moveTo>
                  <a:lnTo>
                    <a:pt x="680957" y="0"/>
                  </a:lnTo>
                  <a:cubicBezTo>
                    <a:pt x="753772" y="0"/>
                    <a:pt x="812800" y="59028"/>
                    <a:pt x="812800" y="131843"/>
                  </a:cubicBezTo>
                  <a:lnTo>
                    <a:pt x="812800" y="214276"/>
                  </a:lnTo>
                  <a:cubicBezTo>
                    <a:pt x="812800" y="287091"/>
                    <a:pt x="753772" y="346119"/>
                    <a:pt x="680957" y="346119"/>
                  </a:cubicBezTo>
                  <a:lnTo>
                    <a:pt x="131843" y="346119"/>
                  </a:lnTo>
                  <a:cubicBezTo>
                    <a:pt x="59028" y="346119"/>
                    <a:pt x="0" y="287091"/>
                    <a:pt x="0" y="214276"/>
                  </a:cubicBezTo>
                  <a:lnTo>
                    <a:pt x="0" y="131843"/>
                  </a:lnTo>
                  <a:cubicBezTo>
                    <a:pt x="0" y="59028"/>
                    <a:pt x="59028" y="0"/>
                    <a:pt x="131843" y="0"/>
                  </a:cubicBezTo>
                  <a:close/>
                </a:path>
              </a:pathLst>
            </a:custGeom>
            <a:solidFill>
              <a:srgbClr val="067A7B"/>
            </a:solidFill>
          </p:spPr>
        </p:sp>
        <p:sp>
          <p:nvSpPr>
            <p:cNvPr name="TextBox 4" id="4"/>
            <p:cNvSpPr txBox="true"/>
            <p:nvPr/>
          </p:nvSpPr>
          <p:spPr>
            <a:xfrm>
              <a:off x="0" y="-57150"/>
              <a:ext cx="812800" cy="403269"/>
            </a:xfrm>
            <a:prstGeom prst="rect">
              <a:avLst/>
            </a:prstGeom>
          </p:spPr>
          <p:txBody>
            <a:bodyPr anchor="ctr" rtlCol="false" tIns="254000" lIns="254000" bIns="254000" rIns="254000"/>
            <a:lstStyle/>
            <a:p>
              <a:pPr algn="ctr">
                <a:lnSpc>
                  <a:spcPts val="3220"/>
                </a:lnSpc>
              </a:pPr>
              <a:r>
                <a:rPr lang="en-US" sz="2300">
                  <a:solidFill>
                    <a:srgbClr val="FFFFFF"/>
                  </a:solidFill>
                  <a:latin typeface="Public Sans"/>
                  <a:ea typeface="Public Sans"/>
                  <a:cs typeface="Public Sans"/>
                  <a:sym typeface="Public Sans"/>
                </a:rPr>
                <a:t>Add a main topic</a:t>
              </a:r>
            </a:p>
          </p:txBody>
        </p:sp>
      </p:grpSp>
      <p:grpSp>
        <p:nvGrpSpPr>
          <p:cNvPr name="Group 5" id="5"/>
          <p:cNvGrpSpPr/>
          <p:nvPr/>
        </p:nvGrpSpPr>
        <p:grpSpPr>
          <a:xfrm rot="0">
            <a:off x="1579550" y="4446754"/>
            <a:ext cx="2516448" cy="901769"/>
            <a:chOff x="0" y="0"/>
            <a:chExt cx="1229054" cy="440431"/>
          </a:xfrm>
        </p:grpSpPr>
        <p:sp>
          <p:nvSpPr>
            <p:cNvPr name="Freeform 6" id="6"/>
            <p:cNvSpPr/>
            <p:nvPr/>
          </p:nvSpPr>
          <p:spPr>
            <a:xfrm flipH="false" flipV="false" rot="0">
              <a:off x="0" y="0"/>
              <a:ext cx="1229054" cy="440431"/>
            </a:xfrm>
            <a:custGeom>
              <a:avLst/>
              <a:gdLst/>
              <a:ahLst/>
              <a:cxnLst/>
              <a:rect r="r" b="b" t="t" l="l"/>
              <a:pathLst>
                <a:path h="440431" w="1229054">
                  <a:moveTo>
                    <a:pt x="0" y="0"/>
                  </a:moveTo>
                  <a:lnTo>
                    <a:pt x="1229054" y="0"/>
                  </a:lnTo>
                  <a:lnTo>
                    <a:pt x="1229054" y="440431"/>
                  </a:lnTo>
                  <a:lnTo>
                    <a:pt x="0" y="440431"/>
                  </a:lnTo>
                  <a:close/>
                </a:path>
              </a:pathLst>
            </a:custGeom>
            <a:solidFill>
              <a:srgbClr val="FFFFFF"/>
            </a:solidFill>
          </p:spPr>
        </p:sp>
        <p:sp>
          <p:nvSpPr>
            <p:cNvPr name="TextBox 7" id="7"/>
            <p:cNvSpPr txBox="true"/>
            <p:nvPr/>
          </p:nvSpPr>
          <p:spPr>
            <a:xfrm>
              <a:off x="0" y="-38100"/>
              <a:ext cx="1229054" cy="478531"/>
            </a:xfrm>
            <a:prstGeom prst="rect">
              <a:avLst/>
            </a:prstGeom>
          </p:spPr>
          <p:txBody>
            <a:bodyPr anchor="ctr" rtlCol="false" tIns="254000" lIns="254000" bIns="254000" rIns="254000"/>
            <a:lstStyle/>
            <a:p>
              <a:pPr algn="ctr">
                <a:lnSpc>
                  <a:spcPts val="2100"/>
                </a:lnSpc>
              </a:pPr>
              <a:r>
                <a:rPr lang="en-US" sz="1500">
                  <a:solidFill>
                    <a:srgbClr val="000000"/>
                  </a:solidFill>
                  <a:latin typeface="Public Sans"/>
                  <a:ea typeface="Public Sans"/>
                  <a:cs typeface="Public Sans"/>
                  <a:sym typeface="Public Sans"/>
                </a:rPr>
                <a:t>Add a related idea</a:t>
              </a:r>
            </a:p>
          </p:txBody>
        </p:sp>
      </p:grpSp>
      <p:grpSp>
        <p:nvGrpSpPr>
          <p:cNvPr name="Group 8" id="8"/>
          <p:cNvGrpSpPr/>
          <p:nvPr/>
        </p:nvGrpSpPr>
        <p:grpSpPr>
          <a:xfrm rot="0">
            <a:off x="7683906" y="2783048"/>
            <a:ext cx="2511007" cy="884157"/>
            <a:chOff x="0" y="0"/>
            <a:chExt cx="1226396" cy="431829"/>
          </a:xfrm>
        </p:grpSpPr>
        <p:sp>
          <p:nvSpPr>
            <p:cNvPr name="Freeform 9" id="9"/>
            <p:cNvSpPr/>
            <p:nvPr/>
          </p:nvSpPr>
          <p:spPr>
            <a:xfrm flipH="false" flipV="false" rot="0">
              <a:off x="0" y="0"/>
              <a:ext cx="1226396" cy="431829"/>
            </a:xfrm>
            <a:custGeom>
              <a:avLst/>
              <a:gdLst/>
              <a:ahLst/>
              <a:cxnLst/>
              <a:rect r="r" b="b" t="t" l="l"/>
              <a:pathLst>
                <a:path h="431829" w="1226396">
                  <a:moveTo>
                    <a:pt x="0" y="0"/>
                  </a:moveTo>
                  <a:lnTo>
                    <a:pt x="1226396" y="0"/>
                  </a:lnTo>
                  <a:lnTo>
                    <a:pt x="1226396" y="431829"/>
                  </a:lnTo>
                  <a:lnTo>
                    <a:pt x="0" y="431829"/>
                  </a:lnTo>
                  <a:close/>
                </a:path>
              </a:pathLst>
            </a:custGeom>
            <a:solidFill>
              <a:srgbClr val="FFFFFF"/>
            </a:solidFill>
          </p:spPr>
        </p:sp>
        <p:sp>
          <p:nvSpPr>
            <p:cNvPr name="TextBox 10" id="10"/>
            <p:cNvSpPr txBox="true"/>
            <p:nvPr/>
          </p:nvSpPr>
          <p:spPr>
            <a:xfrm>
              <a:off x="0" y="-38100"/>
              <a:ext cx="1226396" cy="469929"/>
            </a:xfrm>
            <a:prstGeom prst="rect">
              <a:avLst/>
            </a:prstGeom>
          </p:spPr>
          <p:txBody>
            <a:bodyPr anchor="ctr" rtlCol="false" tIns="254000" lIns="254000" bIns="254000" rIns="254000"/>
            <a:lstStyle/>
            <a:p>
              <a:pPr algn="ctr">
                <a:lnSpc>
                  <a:spcPts val="2100"/>
                </a:lnSpc>
              </a:pPr>
              <a:r>
                <a:rPr lang="en-US" sz="1500">
                  <a:solidFill>
                    <a:srgbClr val="000000"/>
                  </a:solidFill>
                  <a:latin typeface="Public Sans"/>
                  <a:ea typeface="Public Sans"/>
                  <a:cs typeface="Public Sans"/>
                  <a:sym typeface="Public Sans"/>
                </a:rPr>
                <a:t>Add a related idea</a:t>
              </a:r>
            </a:p>
          </p:txBody>
        </p:sp>
      </p:grpSp>
      <p:grpSp>
        <p:nvGrpSpPr>
          <p:cNvPr name="Group 11" id="11"/>
          <p:cNvGrpSpPr/>
          <p:nvPr/>
        </p:nvGrpSpPr>
        <p:grpSpPr>
          <a:xfrm rot="0">
            <a:off x="6180642" y="6337436"/>
            <a:ext cx="2779962" cy="686752"/>
            <a:chOff x="0" y="0"/>
            <a:chExt cx="1357756" cy="335416"/>
          </a:xfrm>
        </p:grpSpPr>
        <p:sp>
          <p:nvSpPr>
            <p:cNvPr name="Freeform 12" id="12"/>
            <p:cNvSpPr/>
            <p:nvPr/>
          </p:nvSpPr>
          <p:spPr>
            <a:xfrm flipH="false" flipV="false" rot="0">
              <a:off x="0" y="0"/>
              <a:ext cx="1357756" cy="335416"/>
            </a:xfrm>
            <a:custGeom>
              <a:avLst/>
              <a:gdLst/>
              <a:ahLst/>
              <a:cxnLst/>
              <a:rect r="r" b="b" t="t" l="l"/>
              <a:pathLst>
                <a:path h="335416" w="1357756">
                  <a:moveTo>
                    <a:pt x="0" y="0"/>
                  </a:moveTo>
                  <a:lnTo>
                    <a:pt x="1357756" y="0"/>
                  </a:lnTo>
                  <a:lnTo>
                    <a:pt x="1357756" y="335416"/>
                  </a:lnTo>
                  <a:lnTo>
                    <a:pt x="0" y="335416"/>
                  </a:lnTo>
                  <a:close/>
                </a:path>
              </a:pathLst>
            </a:custGeom>
            <a:solidFill>
              <a:srgbClr val="FFFFFF"/>
            </a:solidFill>
          </p:spPr>
        </p:sp>
        <p:sp>
          <p:nvSpPr>
            <p:cNvPr name="TextBox 13" id="13"/>
            <p:cNvSpPr txBox="true"/>
            <p:nvPr/>
          </p:nvSpPr>
          <p:spPr>
            <a:xfrm>
              <a:off x="0" y="-38100"/>
              <a:ext cx="1357756" cy="373516"/>
            </a:xfrm>
            <a:prstGeom prst="rect">
              <a:avLst/>
            </a:prstGeom>
          </p:spPr>
          <p:txBody>
            <a:bodyPr anchor="ctr" rtlCol="false" tIns="254000" lIns="254000" bIns="254000" rIns="254000"/>
            <a:lstStyle/>
            <a:p>
              <a:pPr algn="ctr">
                <a:lnSpc>
                  <a:spcPts val="2100"/>
                </a:lnSpc>
              </a:pPr>
              <a:r>
                <a:rPr lang="en-US" sz="1500">
                  <a:solidFill>
                    <a:srgbClr val="000000"/>
                  </a:solidFill>
                  <a:latin typeface="Public Sans"/>
                  <a:ea typeface="Public Sans"/>
                  <a:cs typeface="Public Sans"/>
                  <a:sym typeface="Public Sans"/>
                </a:rPr>
                <a:t>Add a related idea</a:t>
              </a:r>
            </a:p>
          </p:txBody>
        </p:sp>
      </p:grpSp>
      <p:grpSp>
        <p:nvGrpSpPr>
          <p:cNvPr name="Group 14" id="14"/>
          <p:cNvGrpSpPr/>
          <p:nvPr/>
        </p:nvGrpSpPr>
        <p:grpSpPr>
          <a:xfrm rot="0">
            <a:off x="9421007" y="4446754"/>
            <a:ext cx="2516448" cy="901769"/>
            <a:chOff x="0" y="0"/>
            <a:chExt cx="1229054" cy="440431"/>
          </a:xfrm>
        </p:grpSpPr>
        <p:sp>
          <p:nvSpPr>
            <p:cNvPr name="Freeform 15" id="15"/>
            <p:cNvSpPr/>
            <p:nvPr/>
          </p:nvSpPr>
          <p:spPr>
            <a:xfrm flipH="false" flipV="false" rot="0">
              <a:off x="0" y="0"/>
              <a:ext cx="1229054" cy="440431"/>
            </a:xfrm>
            <a:custGeom>
              <a:avLst/>
              <a:gdLst/>
              <a:ahLst/>
              <a:cxnLst/>
              <a:rect r="r" b="b" t="t" l="l"/>
              <a:pathLst>
                <a:path h="440431" w="1229054">
                  <a:moveTo>
                    <a:pt x="0" y="0"/>
                  </a:moveTo>
                  <a:lnTo>
                    <a:pt x="1229054" y="0"/>
                  </a:lnTo>
                  <a:lnTo>
                    <a:pt x="1229054" y="440431"/>
                  </a:lnTo>
                  <a:lnTo>
                    <a:pt x="0" y="440431"/>
                  </a:lnTo>
                  <a:close/>
                </a:path>
              </a:pathLst>
            </a:custGeom>
            <a:solidFill>
              <a:srgbClr val="FFFFFF"/>
            </a:solidFill>
          </p:spPr>
        </p:sp>
        <p:sp>
          <p:nvSpPr>
            <p:cNvPr name="TextBox 16" id="16"/>
            <p:cNvSpPr txBox="true"/>
            <p:nvPr/>
          </p:nvSpPr>
          <p:spPr>
            <a:xfrm>
              <a:off x="0" y="-38100"/>
              <a:ext cx="1229054" cy="478531"/>
            </a:xfrm>
            <a:prstGeom prst="rect">
              <a:avLst/>
            </a:prstGeom>
          </p:spPr>
          <p:txBody>
            <a:bodyPr anchor="ctr" rtlCol="false" tIns="254000" lIns="254000" bIns="254000" rIns="254000"/>
            <a:lstStyle/>
            <a:p>
              <a:pPr algn="ctr">
                <a:lnSpc>
                  <a:spcPts val="2100"/>
                </a:lnSpc>
              </a:pPr>
              <a:r>
                <a:rPr lang="en-US" sz="1500">
                  <a:solidFill>
                    <a:srgbClr val="000000"/>
                  </a:solidFill>
                  <a:latin typeface="Public Sans"/>
                  <a:ea typeface="Public Sans"/>
                  <a:cs typeface="Public Sans"/>
                  <a:sym typeface="Public Sans"/>
                </a:rPr>
                <a:t>Add a related idea</a:t>
              </a:r>
            </a:p>
          </p:txBody>
        </p:sp>
      </p:grpSp>
      <p:sp>
        <p:nvSpPr>
          <p:cNvPr name="AutoShape 17" id="17"/>
          <p:cNvSpPr/>
          <p:nvPr/>
        </p:nvSpPr>
        <p:spPr>
          <a:xfrm>
            <a:off x="8531743" y="4890323"/>
            <a:ext cx="889266" cy="19050"/>
          </a:xfrm>
          <a:prstGeom prst="line">
            <a:avLst/>
          </a:prstGeom>
          <a:ln cap="rnd" w="19050">
            <a:solidFill>
              <a:srgbClr val="000000"/>
            </a:solidFill>
            <a:prstDash val="solid"/>
            <a:headEnd type="none" len="sm" w="sm"/>
            <a:tailEnd type="triangle" len="med" w="lg"/>
          </a:ln>
        </p:spPr>
      </p:sp>
      <p:sp>
        <p:nvSpPr>
          <p:cNvPr name="AutoShape 18" id="18"/>
          <p:cNvSpPr/>
          <p:nvPr/>
        </p:nvSpPr>
        <p:spPr>
          <a:xfrm>
            <a:off x="4095996" y="4890288"/>
            <a:ext cx="912519" cy="19050"/>
          </a:xfrm>
          <a:prstGeom prst="line">
            <a:avLst/>
          </a:prstGeom>
          <a:ln cap="rnd" w="19050">
            <a:solidFill>
              <a:srgbClr val="000000"/>
            </a:solidFill>
            <a:prstDash val="solid"/>
            <a:headEnd type="none" len="sm" w="sm"/>
            <a:tailEnd type="triangle" len="med" w="lg"/>
          </a:ln>
        </p:spPr>
      </p:sp>
      <p:sp>
        <p:nvSpPr>
          <p:cNvPr name="AutoShape 19" id="19"/>
          <p:cNvSpPr/>
          <p:nvPr/>
        </p:nvSpPr>
        <p:spPr>
          <a:xfrm>
            <a:off x="8029221" y="3906049"/>
            <a:ext cx="977963" cy="19050"/>
          </a:xfrm>
          <a:prstGeom prst="line">
            <a:avLst/>
          </a:prstGeom>
          <a:ln cap="rnd" w="19050">
            <a:solidFill>
              <a:srgbClr val="000000"/>
            </a:solidFill>
            <a:prstDash val="solid"/>
            <a:headEnd type="none" len="sm" w="sm"/>
            <a:tailEnd type="triangle" len="med" w="lg"/>
          </a:ln>
        </p:spPr>
      </p:sp>
      <p:sp>
        <p:nvSpPr>
          <p:cNvPr name="AutoShape 20" id="20"/>
          <p:cNvSpPr/>
          <p:nvPr/>
        </p:nvSpPr>
        <p:spPr>
          <a:xfrm>
            <a:off x="6888407" y="5983092"/>
            <a:ext cx="753373" cy="19050"/>
          </a:xfrm>
          <a:prstGeom prst="line">
            <a:avLst/>
          </a:prstGeom>
          <a:ln cap="rnd" w="19050">
            <a:solidFill>
              <a:srgbClr val="000000"/>
            </a:solidFill>
            <a:prstDash val="solid"/>
            <a:headEnd type="none" len="sm" w="sm"/>
            <a:tailEnd type="triangle" len="med" w="lg"/>
          </a:ln>
        </p:spPr>
      </p:sp>
      <p:grpSp>
        <p:nvGrpSpPr>
          <p:cNvPr name="Group 21" id="21"/>
          <p:cNvGrpSpPr/>
          <p:nvPr/>
        </p:nvGrpSpPr>
        <p:grpSpPr>
          <a:xfrm rot="0">
            <a:off x="8528639" y="1246611"/>
            <a:ext cx="2272258" cy="895485"/>
            <a:chOff x="0" y="0"/>
            <a:chExt cx="1109790" cy="437362"/>
          </a:xfrm>
        </p:grpSpPr>
        <p:sp>
          <p:nvSpPr>
            <p:cNvPr name="Freeform 22" id="22"/>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1818B7"/>
            </a:solidFill>
          </p:spPr>
        </p:sp>
        <p:sp>
          <p:nvSpPr>
            <p:cNvPr name="TextBox 23" id="23"/>
            <p:cNvSpPr txBox="true"/>
            <p:nvPr/>
          </p:nvSpPr>
          <p:spPr>
            <a:xfrm>
              <a:off x="0" y="-38100"/>
              <a:ext cx="1109790" cy="475462"/>
            </a:xfrm>
            <a:prstGeom prst="rect">
              <a:avLst/>
            </a:prstGeom>
          </p:spPr>
          <p:txBody>
            <a:bodyPr anchor="ctr" rtlCol="false" tIns="254000" lIns="254000" bIns="254000" rIns="254000"/>
            <a:lstStyle/>
            <a:p>
              <a:pPr algn="ctr">
                <a:lnSpc>
                  <a:spcPts val="2100"/>
                </a:lnSpc>
              </a:pPr>
              <a:r>
                <a:rPr lang="en-US" sz="1500">
                  <a:solidFill>
                    <a:srgbClr val="FFFFFF"/>
                  </a:solidFill>
                  <a:latin typeface="Public Sans"/>
                  <a:ea typeface="Public Sans"/>
                  <a:cs typeface="Public Sans"/>
                  <a:sym typeface="Public Sans"/>
                </a:rPr>
                <a:t>Add more sub-ideas</a:t>
              </a:r>
            </a:p>
          </p:txBody>
        </p:sp>
      </p:grpSp>
      <p:sp>
        <p:nvSpPr>
          <p:cNvPr name="AutoShape 24" id="24"/>
          <p:cNvSpPr/>
          <p:nvPr/>
        </p:nvSpPr>
        <p:spPr>
          <a:xfrm>
            <a:off x="9076760" y="2453047"/>
            <a:ext cx="762674" cy="19050"/>
          </a:xfrm>
          <a:prstGeom prst="line">
            <a:avLst/>
          </a:prstGeom>
          <a:ln cap="rnd" w="19050">
            <a:solidFill>
              <a:srgbClr val="000000"/>
            </a:solidFill>
            <a:prstDash val="solid"/>
            <a:headEnd type="none" len="sm" w="sm"/>
            <a:tailEnd type="triangle" len="med" w="lg"/>
          </a:ln>
        </p:spPr>
      </p:sp>
      <p:grpSp>
        <p:nvGrpSpPr>
          <p:cNvPr name="Group 25" id="25"/>
          <p:cNvGrpSpPr/>
          <p:nvPr/>
        </p:nvGrpSpPr>
        <p:grpSpPr>
          <a:xfrm rot="0">
            <a:off x="3218807" y="2771720"/>
            <a:ext cx="2272258" cy="895485"/>
            <a:chOff x="0" y="0"/>
            <a:chExt cx="1109790" cy="437362"/>
          </a:xfrm>
        </p:grpSpPr>
        <p:sp>
          <p:nvSpPr>
            <p:cNvPr name="Freeform 26" id="26"/>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1818B7"/>
            </a:solidFill>
          </p:spPr>
        </p:sp>
        <p:sp>
          <p:nvSpPr>
            <p:cNvPr name="TextBox 27" id="27"/>
            <p:cNvSpPr txBox="true"/>
            <p:nvPr/>
          </p:nvSpPr>
          <p:spPr>
            <a:xfrm>
              <a:off x="0" y="-38100"/>
              <a:ext cx="1109790" cy="475462"/>
            </a:xfrm>
            <a:prstGeom prst="rect">
              <a:avLst/>
            </a:prstGeom>
          </p:spPr>
          <p:txBody>
            <a:bodyPr anchor="ctr" rtlCol="false" tIns="254000" lIns="254000" bIns="254000" rIns="254000"/>
            <a:lstStyle/>
            <a:p>
              <a:pPr algn="ctr">
                <a:lnSpc>
                  <a:spcPts val="2100"/>
                </a:lnSpc>
              </a:pPr>
              <a:r>
                <a:rPr lang="en-US" sz="1500">
                  <a:solidFill>
                    <a:srgbClr val="FFFFFF"/>
                  </a:solidFill>
                  <a:latin typeface="Public Sans"/>
                  <a:ea typeface="Public Sans"/>
                  <a:cs typeface="Public Sans"/>
                  <a:sym typeface="Public Sans"/>
                </a:rPr>
                <a:t>Add more sub-ideas</a:t>
              </a:r>
            </a:p>
          </p:txBody>
        </p:sp>
      </p:grpSp>
      <p:sp>
        <p:nvSpPr>
          <p:cNvPr name="AutoShape 28" id="28"/>
          <p:cNvSpPr/>
          <p:nvPr/>
        </p:nvSpPr>
        <p:spPr>
          <a:xfrm>
            <a:off x="5491061" y="3214562"/>
            <a:ext cx="2192849" cy="19050"/>
          </a:xfrm>
          <a:prstGeom prst="line">
            <a:avLst/>
          </a:prstGeom>
          <a:ln cap="rnd" w="19050">
            <a:solidFill>
              <a:srgbClr val="000000"/>
            </a:solidFill>
            <a:prstDash val="solid"/>
            <a:headEnd type="none" len="sm" w="sm"/>
            <a:tailEnd type="triangle" len="med" w="lg"/>
          </a:ln>
        </p:spPr>
      </p:sp>
      <p:grpSp>
        <p:nvGrpSpPr>
          <p:cNvPr name="Group 29" id="29"/>
          <p:cNvGrpSpPr/>
          <p:nvPr/>
        </p:nvGrpSpPr>
        <p:grpSpPr>
          <a:xfrm rot="0">
            <a:off x="1190552" y="1028700"/>
            <a:ext cx="2272258" cy="953452"/>
            <a:chOff x="0" y="0"/>
            <a:chExt cx="1109790" cy="465674"/>
          </a:xfrm>
        </p:grpSpPr>
        <p:sp>
          <p:nvSpPr>
            <p:cNvPr name="Freeform 30" id="30"/>
            <p:cNvSpPr/>
            <p:nvPr/>
          </p:nvSpPr>
          <p:spPr>
            <a:xfrm flipH="false" flipV="false" rot="0">
              <a:off x="0" y="0"/>
              <a:ext cx="1109790" cy="465674"/>
            </a:xfrm>
            <a:custGeom>
              <a:avLst/>
              <a:gdLst/>
              <a:ahLst/>
              <a:cxnLst/>
              <a:rect r="r" b="b" t="t" l="l"/>
              <a:pathLst>
                <a:path h="465674" w="1109790">
                  <a:moveTo>
                    <a:pt x="0" y="0"/>
                  </a:moveTo>
                  <a:lnTo>
                    <a:pt x="1109790" y="0"/>
                  </a:lnTo>
                  <a:lnTo>
                    <a:pt x="1109790" y="465674"/>
                  </a:lnTo>
                  <a:lnTo>
                    <a:pt x="0" y="465674"/>
                  </a:lnTo>
                  <a:close/>
                </a:path>
              </a:pathLst>
            </a:custGeom>
            <a:solidFill>
              <a:srgbClr val="FEFF99"/>
            </a:solidFill>
          </p:spPr>
        </p:sp>
        <p:sp>
          <p:nvSpPr>
            <p:cNvPr name="TextBox 31" id="31"/>
            <p:cNvSpPr txBox="true"/>
            <p:nvPr/>
          </p:nvSpPr>
          <p:spPr>
            <a:xfrm>
              <a:off x="0" y="-38100"/>
              <a:ext cx="1109790" cy="503774"/>
            </a:xfrm>
            <a:prstGeom prst="rect">
              <a:avLst/>
            </a:prstGeom>
          </p:spPr>
          <p:txBody>
            <a:bodyPr anchor="ctr" rtlCol="false" tIns="254000" lIns="254000" bIns="254000" rIns="254000"/>
            <a:lstStyle/>
            <a:p>
              <a:pPr algn="ctr">
                <a:lnSpc>
                  <a:spcPts val="2100"/>
                </a:lnSpc>
              </a:pPr>
              <a:r>
                <a:rPr lang="en-US" sz="1500">
                  <a:solidFill>
                    <a:srgbClr val="000000"/>
                  </a:solidFill>
                  <a:latin typeface="Public Sans"/>
                  <a:ea typeface="Public Sans"/>
                  <a:cs typeface="Public Sans"/>
                  <a:sym typeface="Public Sans"/>
                </a:rPr>
                <a:t>Add even more</a:t>
              </a:r>
            </a:p>
            <a:p>
              <a:pPr algn="ctr">
                <a:lnSpc>
                  <a:spcPts val="2100"/>
                </a:lnSpc>
              </a:pPr>
              <a:r>
                <a:rPr lang="en-US" sz="1500">
                  <a:solidFill>
                    <a:srgbClr val="000000"/>
                  </a:solidFill>
                  <a:latin typeface="Public Sans"/>
                  <a:ea typeface="Public Sans"/>
                  <a:cs typeface="Public Sans"/>
                  <a:sym typeface="Public Sans"/>
                </a:rPr>
                <a:t>sub-ideas</a:t>
              </a:r>
            </a:p>
          </p:txBody>
        </p:sp>
      </p:grpSp>
      <p:grpSp>
        <p:nvGrpSpPr>
          <p:cNvPr name="Group 32" id="32"/>
          <p:cNvGrpSpPr/>
          <p:nvPr/>
        </p:nvGrpSpPr>
        <p:grpSpPr>
          <a:xfrm rot="0">
            <a:off x="4922880" y="1065792"/>
            <a:ext cx="2272258" cy="953452"/>
            <a:chOff x="0" y="0"/>
            <a:chExt cx="1109790" cy="465674"/>
          </a:xfrm>
        </p:grpSpPr>
        <p:sp>
          <p:nvSpPr>
            <p:cNvPr name="Freeform 33" id="33"/>
            <p:cNvSpPr/>
            <p:nvPr/>
          </p:nvSpPr>
          <p:spPr>
            <a:xfrm flipH="false" flipV="false" rot="0">
              <a:off x="0" y="0"/>
              <a:ext cx="1109790" cy="465674"/>
            </a:xfrm>
            <a:custGeom>
              <a:avLst/>
              <a:gdLst/>
              <a:ahLst/>
              <a:cxnLst/>
              <a:rect r="r" b="b" t="t" l="l"/>
              <a:pathLst>
                <a:path h="465674" w="1109790">
                  <a:moveTo>
                    <a:pt x="0" y="0"/>
                  </a:moveTo>
                  <a:lnTo>
                    <a:pt x="1109790" y="0"/>
                  </a:lnTo>
                  <a:lnTo>
                    <a:pt x="1109790" y="465674"/>
                  </a:lnTo>
                  <a:lnTo>
                    <a:pt x="0" y="465674"/>
                  </a:lnTo>
                  <a:close/>
                </a:path>
              </a:pathLst>
            </a:custGeom>
            <a:solidFill>
              <a:srgbClr val="FEFF99"/>
            </a:solidFill>
          </p:spPr>
        </p:sp>
        <p:sp>
          <p:nvSpPr>
            <p:cNvPr name="TextBox 34" id="34"/>
            <p:cNvSpPr txBox="true"/>
            <p:nvPr/>
          </p:nvSpPr>
          <p:spPr>
            <a:xfrm>
              <a:off x="0" y="-38100"/>
              <a:ext cx="1109790" cy="503774"/>
            </a:xfrm>
            <a:prstGeom prst="rect">
              <a:avLst/>
            </a:prstGeom>
          </p:spPr>
          <p:txBody>
            <a:bodyPr anchor="ctr" rtlCol="false" tIns="254000" lIns="254000" bIns="254000" rIns="254000"/>
            <a:lstStyle/>
            <a:p>
              <a:pPr algn="ctr">
                <a:lnSpc>
                  <a:spcPts val="2100"/>
                </a:lnSpc>
              </a:pPr>
              <a:r>
                <a:rPr lang="en-US" sz="1500">
                  <a:solidFill>
                    <a:srgbClr val="000000"/>
                  </a:solidFill>
                  <a:latin typeface="Public Sans"/>
                  <a:ea typeface="Public Sans"/>
                  <a:cs typeface="Public Sans"/>
                  <a:sym typeface="Public Sans"/>
                </a:rPr>
                <a:t>Add even more</a:t>
              </a:r>
            </a:p>
            <a:p>
              <a:pPr algn="ctr">
                <a:lnSpc>
                  <a:spcPts val="2100"/>
                </a:lnSpc>
              </a:pPr>
              <a:r>
                <a:rPr lang="en-US" sz="1500">
                  <a:solidFill>
                    <a:srgbClr val="000000"/>
                  </a:solidFill>
                  <a:latin typeface="Public Sans"/>
                  <a:ea typeface="Public Sans"/>
                  <a:cs typeface="Public Sans"/>
                  <a:sym typeface="Public Sans"/>
                </a:rPr>
                <a:t>sub-ideas</a:t>
              </a:r>
            </a:p>
          </p:txBody>
        </p:sp>
      </p:grpSp>
      <p:sp>
        <p:nvSpPr>
          <p:cNvPr name="AutoShape 35" id="35"/>
          <p:cNvSpPr/>
          <p:nvPr/>
        </p:nvSpPr>
        <p:spPr>
          <a:xfrm>
            <a:off x="2252549" y="2367411"/>
            <a:ext cx="2176519" cy="19050"/>
          </a:xfrm>
          <a:prstGeom prst="line">
            <a:avLst/>
          </a:prstGeom>
          <a:ln cap="rnd" w="19050">
            <a:solidFill>
              <a:srgbClr val="000000"/>
            </a:solidFill>
            <a:prstDash val="solid"/>
            <a:headEnd type="none" len="sm" w="sm"/>
            <a:tailEnd type="triangle" len="med" w="lg"/>
          </a:ln>
        </p:spPr>
      </p:sp>
      <p:sp>
        <p:nvSpPr>
          <p:cNvPr name="AutoShape 36" id="36"/>
          <p:cNvSpPr/>
          <p:nvPr/>
        </p:nvSpPr>
        <p:spPr>
          <a:xfrm>
            <a:off x="4275564" y="2385957"/>
            <a:ext cx="1862817" cy="19050"/>
          </a:xfrm>
          <a:prstGeom prst="line">
            <a:avLst/>
          </a:prstGeom>
          <a:ln cap="rnd" w="19050">
            <a:solidFill>
              <a:srgbClr val="000000"/>
            </a:solidFill>
            <a:prstDash val="solid"/>
            <a:headEnd type="none" len="sm" w="sm"/>
            <a:tailEnd type="triangle" len="med" w="lg"/>
          </a:ln>
        </p:spPr>
      </p:sp>
      <p:grpSp>
        <p:nvGrpSpPr>
          <p:cNvPr name="Group 37" id="37"/>
          <p:cNvGrpSpPr/>
          <p:nvPr/>
        </p:nvGrpSpPr>
        <p:grpSpPr>
          <a:xfrm rot="0">
            <a:off x="2959869" y="6815494"/>
            <a:ext cx="2272258" cy="895485"/>
            <a:chOff x="0" y="0"/>
            <a:chExt cx="1109790" cy="437362"/>
          </a:xfrm>
        </p:grpSpPr>
        <p:sp>
          <p:nvSpPr>
            <p:cNvPr name="Freeform 38" id="38"/>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1818B7"/>
            </a:solidFill>
          </p:spPr>
        </p:sp>
        <p:sp>
          <p:nvSpPr>
            <p:cNvPr name="TextBox 39" id="39"/>
            <p:cNvSpPr txBox="true"/>
            <p:nvPr/>
          </p:nvSpPr>
          <p:spPr>
            <a:xfrm>
              <a:off x="0" y="-38100"/>
              <a:ext cx="1109790" cy="475462"/>
            </a:xfrm>
            <a:prstGeom prst="rect">
              <a:avLst/>
            </a:prstGeom>
          </p:spPr>
          <p:txBody>
            <a:bodyPr anchor="ctr" rtlCol="false" tIns="254000" lIns="254000" bIns="254000" rIns="254000"/>
            <a:lstStyle/>
            <a:p>
              <a:pPr algn="ctr">
                <a:lnSpc>
                  <a:spcPts val="2100"/>
                </a:lnSpc>
              </a:pPr>
              <a:r>
                <a:rPr lang="en-US" sz="1500">
                  <a:solidFill>
                    <a:srgbClr val="FFFFFF"/>
                  </a:solidFill>
                  <a:latin typeface="Public Sans"/>
                  <a:ea typeface="Public Sans"/>
                  <a:cs typeface="Public Sans"/>
                  <a:sym typeface="Public Sans"/>
                </a:rPr>
                <a:t>Add more sub-ideas</a:t>
              </a:r>
            </a:p>
          </p:txBody>
        </p:sp>
      </p:grpSp>
      <p:sp>
        <p:nvSpPr>
          <p:cNvPr name="AutoShape 40" id="40"/>
          <p:cNvSpPr/>
          <p:nvPr/>
        </p:nvSpPr>
        <p:spPr>
          <a:xfrm>
            <a:off x="5149856" y="6962499"/>
            <a:ext cx="1113058" cy="19050"/>
          </a:xfrm>
          <a:prstGeom prst="line">
            <a:avLst/>
          </a:prstGeom>
          <a:ln cap="rnd" w="19050">
            <a:solidFill>
              <a:srgbClr val="000000"/>
            </a:solidFill>
            <a:prstDash val="solid"/>
            <a:headEnd type="none" len="sm" w="sm"/>
            <a:tailEnd type="triangle" len="med" w="lg"/>
          </a:ln>
        </p:spPr>
      </p:sp>
      <p:grpSp>
        <p:nvGrpSpPr>
          <p:cNvPr name="Group 41" id="41"/>
          <p:cNvGrpSpPr/>
          <p:nvPr/>
        </p:nvGrpSpPr>
        <p:grpSpPr>
          <a:xfrm rot="0">
            <a:off x="8609064" y="8368620"/>
            <a:ext cx="2272258" cy="895485"/>
            <a:chOff x="0" y="0"/>
            <a:chExt cx="1109790" cy="437362"/>
          </a:xfrm>
        </p:grpSpPr>
        <p:sp>
          <p:nvSpPr>
            <p:cNvPr name="Freeform 42" id="42"/>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1818B7"/>
            </a:solidFill>
          </p:spPr>
        </p:sp>
        <p:sp>
          <p:nvSpPr>
            <p:cNvPr name="TextBox 43" id="43"/>
            <p:cNvSpPr txBox="true"/>
            <p:nvPr/>
          </p:nvSpPr>
          <p:spPr>
            <a:xfrm>
              <a:off x="0" y="-38100"/>
              <a:ext cx="1109790" cy="475462"/>
            </a:xfrm>
            <a:prstGeom prst="rect">
              <a:avLst/>
            </a:prstGeom>
          </p:spPr>
          <p:txBody>
            <a:bodyPr anchor="ctr" rtlCol="false" tIns="254000" lIns="254000" bIns="254000" rIns="254000"/>
            <a:lstStyle/>
            <a:p>
              <a:pPr algn="ctr">
                <a:lnSpc>
                  <a:spcPts val="2100"/>
                </a:lnSpc>
              </a:pPr>
              <a:r>
                <a:rPr lang="en-US" sz="1500">
                  <a:solidFill>
                    <a:srgbClr val="FFFFFF"/>
                  </a:solidFill>
                  <a:latin typeface="Public Sans"/>
                  <a:ea typeface="Public Sans"/>
                  <a:cs typeface="Public Sans"/>
                  <a:sym typeface="Public Sans"/>
                </a:rPr>
                <a:t>Add more sub-ideas</a:t>
              </a:r>
            </a:p>
          </p:txBody>
        </p:sp>
      </p:grpSp>
      <p:sp>
        <p:nvSpPr>
          <p:cNvPr name="AutoShape 44" id="44"/>
          <p:cNvSpPr/>
          <p:nvPr/>
        </p:nvSpPr>
        <p:spPr>
          <a:xfrm>
            <a:off x="7379604" y="7686879"/>
            <a:ext cx="2556609" cy="19050"/>
          </a:xfrm>
          <a:prstGeom prst="line">
            <a:avLst/>
          </a:prstGeom>
          <a:ln cap="rnd" w="19050">
            <a:solidFill>
              <a:srgbClr val="000000"/>
            </a:solidFill>
            <a:prstDash val="solid"/>
            <a:headEnd type="none" len="sm" w="sm"/>
            <a:tailEnd type="triangle" len="med" w="lg"/>
          </a:ln>
        </p:spPr>
      </p:sp>
      <p:grpSp>
        <p:nvGrpSpPr>
          <p:cNvPr name="Group 45" id="45"/>
          <p:cNvGrpSpPr/>
          <p:nvPr/>
        </p:nvGrpSpPr>
        <p:grpSpPr>
          <a:xfrm rot="0">
            <a:off x="1190552" y="8310652"/>
            <a:ext cx="2272258" cy="953452"/>
            <a:chOff x="0" y="0"/>
            <a:chExt cx="1109790" cy="465674"/>
          </a:xfrm>
        </p:grpSpPr>
        <p:sp>
          <p:nvSpPr>
            <p:cNvPr name="Freeform 46" id="46"/>
            <p:cNvSpPr/>
            <p:nvPr/>
          </p:nvSpPr>
          <p:spPr>
            <a:xfrm flipH="false" flipV="false" rot="0">
              <a:off x="0" y="0"/>
              <a:ext cx="1109790" cy="465674"/>
            </a:xfrm>
            <a:custGeom>
              <a:avLst/>
              <a:gdLst/>
              <a:ahLst/>
              <a:cxnLst/>
              <a:rect r="r" b="b" t="t" l="l"/>
              <a:pathLst>
                <a:path h="465674" w="1109790">
                  <a:moveTo>
                    <a:pt x="0" y="0"/>
                  </a:moveTo>
                  <a:lnTo>
                    <a:pt x="1109790" y="0"/>
                  </a:lnTo>
                  <a:lnTo>
                    <a:pt x="1109790" y="465674"/>
                  </a:lnTo>
                  <a:lnTo>
                    <a:pt x="0" y="465674"/>
                  </a:lnTo>
                  <a:close/>
                </a:path>
              </a:pathLst>
            </a:custGeom>
            <a:solidFill>
              <a:srgbClr val="FEFF99"/>
            </a:solidFill>
          </p:spPr>
        </p:sp>
        <p:sp>
          <p:nvSpPr>
            <p:cNvPr name="TextBox 47" id="47"/>
            <p:cNvSpPr txBox="true"/>
            <p:nvPr/>
          </p:nvSpPr>
          <p:spPr>
            <a:xfrm>
              <a:off x="0" y="-38100"/>
              <a:ext cx="1109790" cy="503774"/>
            </a:xfrm>
            <a:prstGeom prst="rect">
              <a:avLst/>
            </a:prstGeom>
          </p:spPr>
          <p:txBody>
            <a:bodyPr anchor="ctr" rtlCol="false" tIns="254000" lIns="254000" bIns="254000" rIns="254000"/>
            <a:lstStyle/>
            <a:p>
              <a:pPr algn="ctr">
                <a:lnSpc>
                  <a:spcPts val="2100"/>
                </a:lnSpc>
              </a:pPr>
              <a:r>
                <a:rPr lang="en-US" sz="1500">
                  <a:solidFill>
                    <a:srgbClr val="000000"/>
                  </a:solidFill>
                  <a:latin typeface="Public Sans"/>
                  <a:ea typeface="Public Sans"/>
                  <a:cs typeface="Public Sans"/>
                  <a:sym typeface="Public Sans"/>
                </a:rPr>
                <a:t>Add even more</a:t>
              </a:r>
            </a:p>
            <a:p>
              <a:pPr algn="ctr">
                <a:lnSpc>
                  <a:spcPts val="2100"/>
                </a:lnSpc>
              </a:pPr>
              <a:r>
                <a:rPr lang="en-US" sz="1500">
                  <a:solidFill>
                    <a:srgbClr val="000000"/>
                  </a:solidFill>
                  <a:latin typeface="Public Sans"/>
                  <a:ea typeface="Public Sans"/>
                  <a:cs typeface="Public Sans"/>
                  <a:sym typeface="Public Sans"/>
                </a:rPr>
                <a:t>sub-ideas</a:t>
              </a:r>
            </a:p>
          </p:txBody>
        </p:sp>
      </p:grpSp>
      <p:grpSp>
        <p:nvGrpSpPr>
          <p:cNvPr name="Group 48" id="48"/>
          <p:cNvGrpSpPr/>
          <p:nvPr/>
        </p:nvGrpSpPr>
        <p:grpSpPr>
          <a:xfrm rot="0">
            <a:off x="4619464" y="8310652"/>
            <a:ext cx="2272258" cy="953452"/>
            <a:chOff x="0" y="0"/>
            <a:chExt cx="1109790" cy="465674"/>
          </a:xfrm>
        </p:grpSpPr>
        <p:sp>
          <p:nvSpPr>
            <p:cNvPr name="Freeform 49" id="49"/>
            <p:cNvSpPr/>
            <p:nvPr/>
          </p:nvSpPr>
          <p:spPr>
            <a:xfrm flipH="false" flipV="false" rot="0">
              <a:off x="0" y="0"/>
              <a:ext cx="1109790" cy="465674"/>
            </a:xfrm>
            <a:custGeom>
              <a:avLst/>
              <a:gdLst/>
              <a:ahLst/>
              <a:cxnLst/>
              <a:rect r="r" b="b" t="t" l="l"/>
              <a:pathLst>
                <a:path h="465674" w="1109790">
                  <a:moveTo>
                    <a:pt x="0" y="0"/>
                  </a:moveTo>
                  <a:lnTo>
                    <a:pt x="1109790" y="0"/>
                  </a:lnTo>
                  <a:lnTo>
                    <a:pt x="1109790" y="465674"/>
                  </a:lnTo>
                  <a:lnTo>
                    <a:pt x="0" y="465674"/>
                  </a:lnTo>
                  <a:close/>
                </a:path>
              </a:pathLst>
            </a:custGeom>
            <a:solidFill>
              <a:srgbClr val="FEFF99"/>
            </a:solidFill>
          </p:spPr>
        </p:sp>
        <p:sp>
          <p:nvSpPr>
            <p:cNvPr name="TextBox 50" id="50"/>
            <p:cNvSpPr txBox="true"/>
            <p:nvPr/>
          </p:nvSpPr>
          <p:spPr>
            <a:xfrm>
              <a:off x="0" y="-38100"/>
              <a:ext cx="1109790" cy="503774"/>
            </a:xfrm>
            <a:prstGeom prst="rect">
              <a:avLst/>
            </a:prstGeom>
          </p:spPr>
          <p:txBody>
            <a:bodyPr anchor="ctr" rtlCol="false" tIns="254000" lIns="254000" bIns="254000" rIns="254000"/>
            <a:lstStyle/>
            <a:p>
              <a:pPr algn="ctr">
                <a:lnSpc>
                  <a:spcPts val="2100"/>
                </a:lnSpc>
              </a:pPr>
              <a:r>
                <a:rPr lang="en-US" sz="1500">
                  <a:solidFill>
                    <a:srgbClr val="000000"/>
                  </a:solidFill>
                  <a:latin typeface="Public Sans"/>
                  <a:ea typeface="Public Sans"/>
                  <a:cs typeface="Public Sans"/>
                  <a:sym typeface="Public Sans"/>
                </a:rPr>
                <a:t>Add even more</a:t>
              </a:r>
            </a:p>
            <a:p>
              <a:pPr algn="ctr">
                <a:lnSpc>
                  <a:spcPts val="2100"/>
                </a:lnSpc>
              </a:pPr>
              <a:r>
                <a:rPr lang="en-US" sz="1500">
                  <a:solidFill>
                    <a:srgbClr val="000000"/>
                  </a:solidFill>
                  <a:latin typeface="Public Sans"/>
                  <a:ea typeface="Public Sans"/>
                  <a:cs typeface="Public Sans"/>
                  <a:sym typeface="Public Sans"/>
                </a:rPr>
                <a:t>sub-ideas</a:t>
              </a:r>
            </a:p>
          </p:txBody>
        </p:sp>
      </p:grpSp>
      <p:sp>
        <p:nvSpPr>
          <p:cNvPr name="AutoShape 51" id="51"/>
          <p:cNvSpPr/>
          <p:nvPr/>
        </p:nvSpPr>
        <p:spPr>
          <a:xfrm>
            <a:off x="2277250" y="8001291"/>
            <a:ext cx="1868179" cy="19050"/>
          </a:xfrm>
          <a:prstGeom prst="line">
            <a:avLst/>
          </a:prstGeom>
          <a:ln cap="rnd" w="19050">
            <a:solidFill>
              <a:srgbClr val="000000"/>
            </a:solidFill>
            <a:prstDash val="solid"/>
            <a:headEnd type="none" len="sm" w="sm"/>
            <a:tailEnd type="triangle" len="med" w="lg"/>
          </a:ln>
        </p:spPr>
      </p:sp>
      <p:sp>
        <p:nvSpPr>
          <p:cNvPr name="AutoShape 52" id="52"/>
          <p:cNvSpPr/>
          <p:nvPr/>
        </p:nvSpPr>
        <p:spPr>
          <a:xfrm>
            <a:off x="4043489" y="8001291"/>
            <a:ext cx="1764614" cy="19050"/>
          </a:xfrm>
          <a:prstGeom prst="line">
            <a:avLst/>
          </a:prstGeom>
          <a:ln cap="rnd" w="19050">
            <a:solidFill>
              <a:srgbClr val="000000"/>
            </a:solidFill>
            <a:prstDash val="solid"/>
            <a:headEnd type="none" len="sm" w="sm"/>
            <a:tailEnd type="triangle" len="med" w="lg"/>
          </a:ln>
        </p:spPr>
      </p:sp>
      <p:sp>
        <p:nvSpPr>
          <p:cNvPr name="Freeform 53" id="53"/>
          <p:cNvSpPr/>
          <p:nvPr/>
        </p:nvSpPr>
        <p:spPr>
          <a:xfrm flipH="false" flipV="false" rot="0">
            <a:off x="13194755" y="1246611"/>
            <a:ext cx="3902693" cy="7805387"/>
          </a:xfrm>
          <a:custGeom>
            <a:avLst/>
            <a:gdLst/>
            <a:ahLst/>
            <a:cxnLst/>
            <a:rect r="r" b="b" t="t" l="l"/>
            <a:pathLst>
              <a:path h="7805387" w="3902693">
                <a:moveTo>
                  <a:pt x="0" y="0"/>
                </a:moveTo>
                <a:lnTo>
                  <a:pt x="3902693" y="0"/>
                </a:lnTo>
                <a:lnTo>
                  <a:pt x="3902693" y="7805387"/>
                </a:lnTo>
                <a:lnTo>
                  <a:pt x="0" y="7805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4" id="54"/>
          <p:cNvGrpSpPr/>
          <p:nvPr/>
        </p:nvGrpSpPr>
        <p:grpSpPr>
          <a:xfrm rot="0">
            <a:off x="14100846" y="7504747"/>
            <a:ext cx="3992926" cy="2553653"/>
            <a:chOff x="0" y="0"/>
            <a:chExt cx="3012321" cy="1926512"/>
          </a:xfrm>
        </p:grpSpPr>
        <p:sp>
          <p:nvSpPr>
            <p:cNvPr name="Freeform 55" id="55"/>
            <p:cNvSpPr/>
            <p:nvPr/>
          </p:nvSpPr>
          <p:spPr>
            <a:xfrm flipH="false" flipV="false" rot="0">
              <a:off x="0" y="0"/>
              <a:ext cx="3012321" cy="1926512"/>
            </a:xfrm>
            <a:custGeom>
              <a:avLst/>
              <a:gdLst/>
              <a:ahLst/>
              <a:cxnLst/>
              <a:rect r="r" b="b" t="t" l="l"/>
              <a:pathLst>
                <a:path h="1926512" w="3012321">
                  <a:moveTo>
                    <a:pt x="58167" y="0"/>
                  </a:moveTo>
                  <a:lnTo>
                    <a:pt x="2954153" y="0"/>
                  </a:lnTo>
                  <a:cubicBezTo>
                    <a:pt x="2986278" y="0"/>
                    <a:pt x="3012321" y="26042"/>
                    <a:pt x="3012321" y="58167"/>
                  </a:cubicBezTo>
                  <a:lnTo>
                    <a:pt x="3012321" y="1868345"/>
                  </a:lnTo>
                  <a:cubicBezTo>
                    <a:pt x="3012321" y="1883772"/>
                    <a:pt x="3006192" y="1898567"/>
                    <a:pt x="2995284" y="1909476"/>
                  </a:cubicBezTo>
                  <a:cubicBezTo>
                    <a:pt x="2984375" y="1920384"/>
                    <a:pt x="2969580" y="1926512"/>
                    <a:pt x="2954153" y="1926512"/>
                  </a:cubicBezTo>
                  <a:lnTo>
                    <a:pt x="58167" y="1926512"/>
                  </a:lnTo>
                  <a:cubicBezTo>
                    <a:pt x="42740" y="1926512"/>
                    <a:pt x="27945" y="1920384"/>
                    <a:pt x="17037" y="1909476"/>
                  </a:cubicBezTo>
                  <a:cubicBezTo>
                    <a:pt x="6128" y="1898567"/>
                    <a:pt x="0" y="1883772"/>
                    <a:pt x="0" y="1868345"/>
                  </a:cubicBezTo>
                  <a:lnTo>
                    <a:pt x="0" y="58167"/>
                  </a:lnTo>
                  <a:cubicBezTo>
                    <a:pt x="0" y="42740"/>
                    <a:pt x="6128" y="27945"/>
                    <a:pt x="17037" y="17037"/>
                  </a:cubicBezTo>
                  <a:cubicBezTo>
                    <a:pt x="27945" y="6128"/>
                    <a:pt x="42740" y="0"/>
                    <a:pt x="58167" y="0"/>
                  </a:cubicBezTo>
                  <a:close/>
                </a:path>
              </a:pathLst>
            </a:custGeom>
            <a:solidFill>
              <a:srgbClr val="FEFF99"/>
            </a:solidFill>
            <a:ln cap="rnd">
              <a:noFill/>
              <a:prstDash val="sysDot"/>
              <a:round/>
            </a:ln>
          </p:spPr>
        </p:sp>
        <p:sp>
          <p:nvSpPr>
            <p:cNvPr name="TextBox 56" id="56"/>
            <p:cNvSpPr txBox="true"/>
            <p:nvPr/>
          </p:nvSpPr>
          <p:spPr>
            <a:xfrm>
              <a:off x="0" y="-38100"/>
              <a:ext cx="3012321" cy="1964612"/>
            </a:xfrm>
            <a:prstGeom prst="rect">
              <a:avLst/>
            </a:prstGeom>
          </p:spPr>
          <p:txBody>
            <a:bodyPr anchor="ctr" rtlCol="false" tIns="254000" lIns="254000" bIns="254000" rIns="254000"/>
            <a:lstStyle/>
            <a:p>
              <a:pPr algn="l">
                <a:lnSpc>
                  <a:spcPts val="2100"/>
                </a:lnSpc>
              </a:pPr>
              <a:r>
                <a:rPr lang="en-US" sz="1500" b="true">
                  <a:solidFill>
                    <a:srgbClr val="000000"/>
                  </a:solidFill>
                  <a:latin typeface="Public Sans Bold"/>
                  <a:ea typeface="Public Sans Bold"/>
                  <a:cs typeface="Public Sans Bold"/>
                  <a:sym typeface="Public Sans Bold"/>
                </a:rPr>
                <a:t>Tip: </a:t>
              </a:r>
              <a:r>
                <a:rPr lang="en-US" sz="1500">
                  <a:solidFill>
                    <a:srgbClr val="000000"/>
                  </a:solidFill>
                  <a:latin typeface="Public Sans"/>
                  <a:ea typeface="Public Sans"/>
                  <a:cs typeface="Public Sans"/>
                  <a:sym typeface="Public Sans"/>
                </a:rPr>
                <a:t>Collaboration makes teamwork easier! Click "Share" and invite your teammates to fill this up. Use this page for bulletins, brainstorms, and other fun team ideas. </a:t>
              </a:r>
            </a:p>
            <a:p>
              <a:pPr algn="l">
                <a:lnSpc>
                  <a:spcPts val="2100"/>
                </a:lnSpc>
              </a:pPr>
            </a:p>
            <a:p>
              <a:pPr algn="l">
                <a:lnSpc>
                  <a:spcPts val="2100"/>
                </a:lnSpc>
              </a:pPr>
              <a:r>
                <a:rPr lang="en-US" sz="1500" b="true">
                  <a:solidFill>
                    <a:srgbClr val="000000"/>
                  </a:solidFill>
                  <a:latin typeface="Public Sans Bold"/>
                  <a:ea typeface="Public Sans Bold"/>
                  <a:cs typeface="Public Sans Bold"/>
                  <a:sym typeface="Public Sans Bold"/>
                </a:rPr>
                <a:t>Right-click</a:t>
              </a:r>
              <a:r>
                <a:rPr lang="en-US" sz="1500">
                  <a:solidFill>
                    <a:srgbClr val="000000"/>
                  </a:solidFill>
                  <a:latin typeface="Public Sans"/>
                  <a:ea typeface="Public Sans"/>
                  <a:cs typeface="Public Sans"/>
                  <a:sym typeface="Public Sans"/>
                </a:rPr>
                <a:t> for the option to </a:t>
              </a:r>
              <a:r>
                <a:rPr lang="en-US" sz="1500" b="true">
                  <a:solidFill>
                    <a:srgbClr val="000000"/>
                  </a:solidFill>
                  <a:latin typeface="Public Sans Bold"/>
                  <a:ea typeface="Public Sans Bold"/>
                  <a:cs typeface="Public Sans Bold"/>
                  <a:sym typeface="Public Sans Bold"/>
                </a:rPr>
                <a:t>expand</a:t>
              </a:r>
              <a:r>
                <a:rPr lang="en-US" sz="1500">
                  <a:solidFill>
                    <a:srgbClr val="000000"/>
                  </a:solidFill>
                  <a:latin typeface="Public Sans"/>
                  <a:ea typeface="Public Sans"/>
                  <a:cs typeface="Public Sans"/>
                  <a:sym typeface="Public Sans"/>
                </a:rPr>
                <a:t> this page into a whiteboard for more space!</a:t>
              </a:r>
            </a:p>
          </p:txBody>
        </p:sp>
      </p:grpSp>
      <p:grpSp>
        <p:nvGrpSpPr>
          <p:cNvPr name="Group 57" id="57"/>
          <p:cNvGrpSpPr/>
          <p:nvPr/>
        </p:nvGrpSpPr>
        <p:grpSpPr>
          <a:xfrm rot="0">
            <a:off x="13785305" y="4395844"/>
            <a:ext cx="2570091" cy="2867392"/>
            <a:chOff x="0" y="0"/>
            <a:chExt cx="3426788" cy="3823190"/>
          </a:xfrm>
        </p:grpSpPr>
        <p:sp>
          <p:nvSpPr>
            <p:cNvPr name="TextBox 58" id="58"/>
            <p:cNvSpPr txBox="true"/>
            <p:nvPr/>
          </p:nvSpPr>
          <p:spPr>
            <a:xfrm rot="0">
              <a:off x="0" y="1484274"/>
              <a:ext cx="3426788" cy="2338916"/>
            </a:xfrm>
            <a:prstGeom prst="rect">
              <a:avLst/>
            </a:prstGeom>
          </p:spPr>
          <p:txBody>
            <a:bodyPr anchor="t" rtlCol="false" tIns="0" lIns="0" bIns="0" rIns="0">
              <a:spAutoFit/>
            </a:bodyPr>
            <a:lstStyle/>
            <a:p>
              <a:pPr algn="ctr">
                <a:lnSpc>
                  <a:spcPts val="2800"/>
                </a:lnSpc>
              </a:pPr>
              <a:r>
                <a:rPr lang="en-US" sz="2000" u="none">
                  <a:solidFill>
                    <a:srgbClr val="000000"/>
                  </a:solidFill>
                  <a:latin typeface="Public Sans"/>
                  <a:ea typeface="Public Sans"/>
                  <a:cs typeface="Public Sans"/>
                  <a:sym typeface="Public Sans"/>
                </a:rPr>
                <a:t>Set a time limit</a:t>
              </a:r>
            </a:p>
            <a:p>
              <a:pPr algn="ctr">
                <a:lnSpc>
                  <a:spcPts val="2800"/>
                </a:lnSpc>
              </a:pPr>
              <a:r>
                <a:rPr lang="en-US" sz="2000" u="none">
                  <a:solidFill>
                    <a:srgbClr val="000000"/>
                  </a:solidFill>
                  <a:latin typeface="Public Sans"/>
                  <a:ea typeface="Public Sans"/>
                  <a:cs typeface="Public Sans"/>
                  <a:sym typeface="Public Sans"/>
                </a:rPr>
                <a:t>for yourself for</a:t>
              </a:r>
            </a:p>
            <a:p>
              <a:pPr algn="ctr" marL="0" indent="0" lvl="1">
                <a:lnSpc>
                  <a:spcPts val="2800"/>
                </a:lnSpc>
              </a:pPr>
              <a:r>
                <a:rPr lang="en-US" sz="2000" u="none">
                  <a:solidFill>
                    <a:srgbClr val="000000"/>
                  </a:solidFill>
                  <a:latin typeface="Public Sans"/>
                  <a:ea typeface="Public Sans"/>
                  <a:cs typeface="Public Sans"/>
                  <a:sym typeface="Public Sans"/>
                </a:rPr>
                <a:t>a more focused brainstorming session.</a:t>
              </a:r>
            </a:p>
          </p:txBody>
        </p:sp>
        <p:sp>
          <p:nvSpPr>
            <p:cNvPr name="TextBox 59" id="59"/>
            <p:cNvSpPr txBox="true"/>
            <p:nvPr/>
          </p:nvSpPr>
          <p:spPr>
            <a:xfrm rot="0">
              <a:off x="0" y="-66675"/>
              <a:ext cx="3426788" cy="1362075"/>
            </a:xfrm>
            <a:prstGeom prst="rect">
              <a:avLst/>
            </a:prstGeom>
          </p:spPr>
          <p:txBody>
            <a:bodyPr anchor="t" rtlCol="false" tIns="0" lIns="0" bIns="0" rIns="0">
              <a:spAutoFit/>
            </a:bodyPr>
            <a:lstStyle/>
            <a:p>
              <a:pPr algn="ctr" marL="0" indent="0" lvl="1">
                <a:lnSpc>
                  <a:spcPts val="3840"/>
                </a:lnSpc>
              </a:pPr>
              <a:r>
                <a:rPr lang="en-US" sz="3200">
                  <a:solidFill>
                    <a:srgbClr val="000000"/>
                  </a:solidFill>
                  <a:latin typeface="Retropix"/>
                  <a:ea typeface="Retropix"/>
                  <a:cs typeface="Retropix"/>
                  <a:sym typeface="Retropix"/>
                </a:rPr>
                <a:t>Brainstorm better! </a:t>
              </a:r>
            </a:p>
          </p:txBody>
        </p:sp>
      </p:grpSp>
      <p:sp>
        <p:nvSpPr>
          <p:cNvPr name="Freeform 60" id="60"/>
          <p:cNvSpPr/>
          <p:nvPr/>
        </p:nvSpPr>
        <p:spPr>
          <a:xfrm flipH="false" flipV="false" rot="0">
            <a:off x="14838007" y="3249241"/>
            <a:ext cx="464687" cy="724016"/>
          </a:xfrm>
          <a:custGeom>
            <a:avLst/>
            <a:gdLst/>
            <a:ahLst/>
            <a:cxnLst/>
            <a:rect r="r" b="b" t="t" l="l"/>
            <a:pathLst>
              <a:path h="724016" w="464687">
                <a:moveTo>
                  <a:pt x="0" y="0"/>
                </a:moveTo>
                <a:lnTo>
                  <a:pt x="464686" y="0"/>
                </a:lnTo>
                <a:lnTo>
                  <a:pt x="464686" y="724016"/>
                </a:lnTo>
                <a:lnTo>
                  <a:pt x="0" y="7240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785412" cy="10583835"/>
            <a:chOff x="0" y="0"/>
            <a:chExt cx="1787105" cy="2787512"/>
          </a:xfrm>
        </p:grpSpPr>
        <p:sp>
          <p:nvSpPr>
            <p:cNvPr name="Freeform 3" id="3"/>
            <p:cNvSpPr/>
            <p:nvPr/>
          </p:nvSpPr>
          <p:spPr>
            <a:xfrm flipH="false" flipV="false" rot="0">
              <a:off x="0" y="0"/>
              <a:ext cx="1787104" cy="2787512"/>
            </a:xfrm>
            <a:custGeom>
              <a:avLst/>
              <a:gdLst/>
              <a:ahLst/>
              <a:cxnLst/>
              <a:rect r="r" b="b" t="t" l="l"/>
              <a:pathLst>
                <a:path h="2787512" w="1787104">
                  <a:moveTo>
                    <a:pt x="0" y="0"/>
                  </a:moveTo>
                  <a:lnTo>
                    <a:pt x="1787104" y="0"/>
                  </a:lnTo>
                  <a:lnTo>
                    <a:pt x="1787104" y="2787512"/>
                  </a:lnTo>
                  <a:lnTo>
                    <a:pt x="0" y="2787512"/>
                  </a:lnTo>
                  <a:close/>
                </a:path>
              </a:pathLst>
            </a:custGeom>
            <a:solidFill>
              <a:srgbClr val="067A7B"/>
            </a:solidFill>
          </p:spPr>
        </p:sp>
        <p:sp>
          <p:nvSpPr>
            <p:cNvPr name="TextBox 4" id="4"/>
            <p:cNvSpPr txBox="true"/>
            <p:nvPr/>
          </p:nvSpPr>
          <p:spPr>
            <a:xfrm>
              <a:off x="0" y="-38100"/>
              <a:ext cx="1787105" cy="2825612"/>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7596229" y="592413"/>
            <a:ext cx="1151756" cy="1190725"/>
          </a:xfrm>
          <a:custGeom>
            <a:avLst/>
            <a:gdLst/>
            <a:ahLst/>
            <a:cxnLst/>
            <a:rect r="r" b="b" t="t" l="l"/>
            <a:pathLst>
              <a:path h="1190725" w="1151756">
                <a:moveTo>
                  <a:pt x="0" y="0"/>
                </a:moveTo>
                <a:lnTo>
                  <a:pt x="1151756" y="0"/>
                </a:lnTo>
                <a:lnTo>
                  <a:pt x="1151756" y="1190724"/>
                </a:lnTo>
                <a:lnTo>
                  <a:pt x="0" y="119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19379" y="2196232"/>
            <a:ext cx="1114074" cy="1114074"/>
          </a:xfrm>
          <a:custGeom>
            <a:avLst/>
            <a:gdLst/>
            <a:ahLst/>
            <a:cxnLst/>
            <a:rect r="r" b="b" t="t" l="l"/>
            <a:pathLst>
              <a:path h="1114074" w="1114074">
                <a:moveTo>
                  <a:pt x="0" y="0"/>
                </a:moveTo>
                <a:lnTo>
                  <a:pt x="1114074" y="0"/>
                </a:lnTo>
                <a:lnTo>
                  <a:pt x="1114074" y="1114073"/>
                </a:lnTo>
                <a:lnTo>
                  <a:pt x="0" y="111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700538" y="3723400"/>
            <a:ext cx="1114074" cy="1114074"/>
          </a:xfrm>
          <a:custGeom>
            <a:avLst/>
            <a:gdLst/>
            <a:ahLst/>
            <a:cxnLst/>
            <a:rect r="r" b="b" t="t" l="l"/>
            <a:pathLst>
              <a:path h="1114074" w="1114074">
                <a:moveTo>
                  <a:pt x="0" y="0"/>
                </a:moveTo>
                <a:lnTo>
                  <a:pt x="1114074" y="0"/>
                </a:lnTo>
                <a:lnTo>
                  <a:pt x="1114074" y="1114074"/>
                </a:lnTo>
                <a:lnTo>
                  <a:pt x="0" y="1114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681697" y="5396991"/>
            <a:ext cx="1151756" cy="1118250"/>
          </a:xfrm>
          <a:custGeom>
            <a:avLst/>
            <a:gdLst/>
            <a:ahLst/>
            <a:cxnLst/>
            <a:rect r="r" b="b" t="t" l="l"/>
            <a:pathLst>
              <a:path h="1118250" w="1151756">
                <a:moveTo>
                  <a:pt x="0" y="0"/>
                </a:moveTo>
                <a:lnTo>
                  <a:pt x="1151756" y="0"/>
                </a:lnTo>
                <a:lnTo>
                  <a:pt x="1151756" y="1118250"/>
                </a:lnTo>
                <a:lnTo>
                  <a:pt x="0" y="11182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636067" y="6928335"/>
            <a:ext cx="1243016" cy="1243016"/>
          </a:xfrm>
          <a:custGeom>
            <a:avLst/>
            <a:gdLst/>
            <a:ahLst/>
            <a:cxnLst/>
            <a:rect r="r" b="b" t="t" l="l"/>
            <a:pathLst>
              <a:path h="1243016" w="1243016">
                <a:moveTo>
                  <a:pt x="0" y="0"/>
                </a:moveTo>
                <a:lnTo>
                  <a:pt x="1243016" y="0"/>
                </a:lnTo>
                <a:lnTo>
                  <a:pt x="1243016" y="1243016"/>
                </a:lnTo>
                <a:lnTo>
                  <a:pt x="0" y="12430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251627" y="566552"/>
            <a:ext cx="3684917" cy="3684917"/>
          </a:xfrm>
          <a:custGeom>
            <a:avLst/>
            <a:gdLst/>
            <a:ahLst/>
            <a:cxnLst/>
            <a:rect r="r" b="b" t="t" l="l"/>
            <a:pathLst>
              <a:path h="3684917" w="3684917">
                <a:moveTo>
                  <a:pt x="0" y="0"/>
                </a:moveTo>
                <a:lnTo>
                  <a:pt x="3684917" y="0"/>
                </a:lnTo>
                <a:lnTo>
                  <a:pt x="3684917" y="3684918"/>
                </a:lnTo>
                <a:lnTo>
                  <a:pt x="0" y="36849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9251627" y="4460385"/>
            <a:ext cx="3682584" cy="1198514"/>
          </a:xfrm>
          <a:custGeom>
            <a:avLst/>
            <a:gdLst/>
            <a:ahLst/>
            <a:cxnLst/>
            <a:rect r="r" b="b" t="t" l="l"/>
            <a:pathLst>
              <a:path h="1198514" w="3682584">
                <a:moveTo>
                  <a:pt x="0" y="0"/>
                </a:moveTo>
                <a:lnTo>
                  <a:pt x="3682584" y="0"/>
                </a:lnTo>
                <a:lnTo>
                  <a:pt x="3682584" y="1198514"/>
                </a:lnTo>
                <a:lnTo>
                  <a:pt x="0" y="11985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3199221" y="566552"/>
            <a:ext cx="4218804" cy="4218804"/>
          </a:xfrm>
          <a:custGeom>
            <a:avLst/>
            <a:gdLst/>
            <a:ahLst/>
            <a:cxnLst/>
            <a:rect r="r" b="b" t="t" l="l"/>
            <a:pathLst>
              <a:path h="4218804" w="4218804">
                <a:moveTo>
                  <a:pt x="0" y="0"/>
                </a:moveTo>
                <a:lnTo>
                  <a:pt x="4218803" y="0"/>
                </a:lnTo>
                <a:lnTo>
                  <a:pt x="4218803" y="4218804"/>
                </a:lnTo>
                <a:lnTo>
                  <a:pt x="0" y="42188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9240504" y="5867814"/>
            <a:ext cx="6893149" cy="2243407"/>
          </a:xfrm>
          <a:custGeom>
            <a:avLst/>
            <a:gdLst/>
            <a:ahLst/>
            <a:cxnLst/>
            <a:rect r="r" b="b" t="t" l="l"/>
            <a:pathLst>
              <a:path h="2243407" w="6893149">
                <a:moveTo>
                  <a:pt x="0" y="0"/>
                </a:moveTo>
                <a:lnTo>
                  <a:pt x="6893150" y="0"/>
                </a:lnTo>
                <a:lnTo>
                  <a:pt x="6893150" y="2243407"/>
                </a:lnTo>
                <a:lnTo>
                  <a:pt x="0" y="224340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5441416" y="5043663"/>
            <a:ext cx="1976608" cy="546263"/>
          </a:xfrm>
          <a:custGeom>
            <a:avLst/>
            <a:gdLst/>
            <a:ahLst/>
            <a:cxnLst/>
            <a:rect r="r" b="b" t="t" l="l"/>
            <a:pathLst>
              <a:path h="546263" w="1976608">
                <a:moveTo>
                  <a:pt x="0" y="0"/>
                </a:moveTo>
                <a:lnTo>
                  <a:pt x="1976608" y="0"/>
                </a:lnTo>
                <a:lnTo>
                  <a:pt x="1976608" y="546263"/>
                </a:lnTo>
                <a:lnTo>
                  <a:pt x="0" y="5462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0">
            <a:off x="13199221" y="5043663"/>
            <a:ext cx="2026763" cy="560124"/>
          </a:xfrm>
          <a:custGeom>
            <a:avLst/>
            <a:gdLst/>
            <a:ahLst/>
            <a:cxnLst/>
            <a:rect r="r" b="b" t="t" l="l"/>
            <a:pathLst>
              <a:path h="560124" w="2026763">
                <a:moveTo>
                  <a:pt x="0" y="0"/>
                </a:moveTo>
                <a:lnTo>
                  <a:pt x="2026763" y="0"/>
                </a:lnTo>
                <a:lnTo>
                  <a:pt x="2026763" y="560124"/>
                </a:lnTo>
                <a:lnTo>
                  <a:pt x="0" y="56012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16294173" y="5862095"/>
            <a:ext cx="1123851" cy="2247703"/>
          </a:xfrm>
          <a:custGeom>
            <a:avLst/>
            <a:gdLst/>
            <a:ahLst/>
            <a:cxnLst/>
            <a:rect r="r" b="b" t="t" l="l"/>
            <a:pathLst>
              <a:path h="2247703" w="1123851">
                <a:moveTo>
                  <a:pt x="0" y="0"/>
                </a:moveTo>
                <a:lnTo>
                  <a:pt x="1123851" y="0"/>
                </a:lnTo>
                <a:lnTo>
                  <a:pt x="1123851" y="2247702"/>
                </a:lnTo>
                <a:lnTo>
                  <a:pt x="0" y="22477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7700538" y="8454124"/>
            <a:ext cx="1178545" cy="1105689"/>
          </a:xfrm>
          <a:custGeom>
            <a:avLst/>
            <a:gdLst/>
            <a:ahLst/>
            <a:cxnLst/>
            <a:rect r="r" b="b" t="t" l="l"/>
            <a:pathLst>
              <a:path h="1105689" w="1178545">
                <a:moveTo>
                  <a:pt x="0" y="0"/>
                </a:moveTo>
                <a:lnTo>
                  <a:pt x="1178545" y="0"/>
                </a:lnTo>
                <a:lnTo>
                  <a:pt x="1178545" y="1105689"/>
                </a:lnTo>
                <a:lnTo>
                  <a:pt x="0" y="110568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8" id="18"/>
          <p:cNvSpPr/>
          <p:nvPr/>
        </p:nvSpPr>
        <p:spPr>
          <a:xfrm flipH="false" flipV="false" rot="0">
            <a:off x="9251627" y="8320771"/>
            <a:ext cx="2799353" cy="1399677"/>
          </a:xfrm>
          <a:custGeom>
            <a:avLst/>
            <a:gdLst/>
            <a:ahLst/>
            <a:cxnLst/>
            <a:rect r="r" b="b" t="t" l="l"/>
            <a:pathLst>
              <a:path h="1399677" w="2799353">
                <a:moveTo>
                  <a:pt x="0" y="0"/>
                </a:moveTo>
                <a:lnTo>
                  <a:pt x="2799353" y="0"/>
                </a:lnTo>
                <a:lnTo>
                  <a:pt x="2799353" y="1399677"/>
                </a:lnTo>
                <a:lnTo>
                  <a:pt x="0" y="1399677"/>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0">
            <a:off x="12205927" y="8321034"/>
            <a:ext cx="624539" cy="624539"/>
          </a:xfrm>
          <a:custGeom>
            <a:avLst/>
            <a:gdLst/>
            <a:ahLst/>
            <a:cxnLst/>
            <a:rect r="r" b="b" t="t" l="l"/>
            <a:pathLst>
              <a:path h="624539" w="624539">
                <a:moveTo>
                  <a:pt x="0" y="0"/>
                </a:moveTo>
                <a:lnTo>
                  <a:pt x="624539" y="0"/>
                </a:lnTo>
                <a:lnTo>
                  <a:pt x="624539" y="624539"/>
                </a:lnTo>
                <a:lnTo>
                  <a:pt x="0" y="62453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0" id="20"/>
          <p:cNvSpPr/>
          <p:nvPr/>
        </p:nvSpPr>
        <p:spPr>
          <a:xfrm flipH="false" flipV="false" rot="0">
            <a:off x="12959714" y="8312467"/>
            <a:ext cx="633106" cy="633106"/>
          </a:xfrm>
          <a:custGeom>
            <a:avLst/>
            <a:gdLst/>
            <a:ahLst/>
            <a:cxnLst/>
            <a:rect r="r" b="b" t="t" l="l"/>
            <a:pathLst>
              <a:path h="633106" w="633106">
                <a:moveTo>
                  <a:pt x="0" y="0"/>
                </a:moveTo>
                <a:lnTo>
                  <a:pt x="633106" y="0"/>
                </a:lnTo>
                <a:lnTo>
                  <a:pt x="633106" y="633106"/>
                </a:lnTo>
                <a:lnTo>
                  <a:pt x="0" y="63310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1" id="21"/>
          <p:cNvSpPr/>
          <p:nvPr/>
        </p:nvSpPr>
        <p:spPr>
          <a:xfrm flipH="false" flipV="false" rot="0">
            <a:off x="13720572" y="8321034"/>
            <a:ext cx="624539" cy="624539"/>
          </a:xfrm>
          <a:custGeom>
            <a:avLst/>
            <a:gdLst/>
            <a:ahLst/>
            <a:cxnLst/>
            <a:rect r="r" b="b" t="t" l="l"/>
            <a:pathLst>
              <a:path h="624539" w="624539">
                <a:moveTo>
                  <a:pt x="0" y="0"/>
                </a:moveTo>
                <a:lnTo>
                  <a:pt x="624539" y="0"/>
                </a:lnTo>
                <a:lnTo>
                  <a:pt x="624539" y="624539"/>
                </a:lnTo>
                <a:lnTo>
                  <a:pt x="0" y="62453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2" id="22"/>
          <p:cNvSpPr/>
          <p:nvPr/>
        </p:nvSpPr>
        <p:spPr>
          <a:xfrm flipH="false" flipV="false" rot="0">
            <a:off x="14502344" y="8312467"/>
            <a:ext cx="633106" cy="633106"/>
          </a:xfrm>
          <a:custGeom>
            <a:avLst/>
            <a:gdLst/>
            <a:ahLst/>
            <a:cxnLst/>
            <a:rect r="r" b="b" t="t" l="l"/>
            <a:pathLst>
              <a:path h="633106" w="633106">
                <a:moveTo>
                  <a:pt x="0" y="0"/>
                </a:moveTo>
                <a:lnTo>
                  <a:pt x="633106" y="0"/>
                </a:lnTo>
                <a:lnTo>
                  <a:pt x="633106" y="633106"/>
                </a:lnTo>
                <a:lnTo>
                  <a:pt x="0" y="633106"/>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3" id="23"/>
          <p:cNvSpPr/>
          <p:nvPr/>
        </p:nvSpPr>
        <p:spPr>
          <a:xfrm flipH="false" flipV="false" rot="0">
            <a:off x="15263202" y="8312467"/>
            <a:ext cx="633106" cy="633106"/>
          </a:xfrm>
          <a:custGeom>
            <a:avLst/>
            <a:gdLst/>
            <a:ahLst/>
            <a:cxnLst/>
            <a:rect r="r" b="b" t="t" l="l"/>
            <a:pathLst>
              <a:path h="633106" w="633106">
                <a:moveTo>
                  <a:pt x="0" y="0"/>
                </a:moveTo>
                <a:lnTo>
                  <a:pt x="633106" y="0"/>
                </a:lnTo>
                <a:lnTo>
                  <a:pt x="633106" y="633106"/>
                </a:lnTo>
                <a:lnTo>
                  <a:pt x="0" y="633106"/>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4" id="24"/>
          <p:cNvSpPr/>
          <p:nvPr/>
        </p:nvSpPr>
        <p:spPr>
          <a:xfrm flipH="false" flipV="false" rot="0">
            <a:off x="16024060" y="8312467"/>
            <a:ext cx="633106" cy="633106"/>
          </a:xfrm>
          <a:custGeom>
            <a:avLst/>
            <a:gdLst/>
            <a:ahLst/>
            <a:cxnLst/>
            <a:rect r="r" b="b" t="t" l="l"/>
            <a:pathLst>
              <a:path h="633106" w="633106">
                <a:moveTo>
                  <a:pt x="0" y="0"/>
                </a:moveTo>
                <a:lnTo>
                  <a:pt x="633106" y="0"/>
                </a:lnTo>
                <a:lnTo>
                  <a:pt x="633106" y="633106"/>
                </a:lnTo>
                <a:lnTo>
                  <a:pt x="0" y="63310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5" id="25"/>
          <p:cNvSpPr/>
          <p:nvPr/>
        </p:nvSpPr>
        <p:spPr>
          <a:xfrm flipH="false" flipV="false" rot="0">
            <a:off x="16784918" y="8312467"/>
            <a:ext cx="633106" cy="633106"/>
          </a:xfrm>
          <a:custGeom>
            <a:avLst/>
            <a:gdLst/>
            <a:ahLst/>
            <a:cxnLst/>
            <a:rect r="r" b="b" t="t" l="l"/>
            <a:pathLst>
              <a:path h="633106" w="633106">
                <a:moveTo>
                  <a:pt x="0" y="0"/>
                </a:moveTo>
                <a:lnTo>
                  <a:pt x="633106" y="0"/>
                </a:lnTo>
                <a:lnTo>
                  <a:pt x="633106" y="633106"/>
                </a:lnTo>
                <a:lnTo>
                  <a:pt x="0" y="63310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6" id="26"/>
          <p:cNvSpPr/>
          <p:nvPr/>
        </p:nvSpPr>
        <p:spPr>
          <a:xfrm flipH="false" flipV="false" rot="0">
            <a:off x="12205927" y="9145598"/>
            <a:ext cx="2980467" cy="558160"/>
          </a:xfrm>
          <a:custGeom>
            <a:avLst/>
            <a:gdLst/>
            <a:ahLst/>
            <a:cxnLst/>
            <a:rect r="r" b="b" t="t" l="l"/>
            <a:pathLst>
              <a:path h="558160" w="2980467">
                <a:moveTo>
                  <a:pt x="0" y="0"/>
                </a:moveTo>
                <a:lnTo>
                  <a:pt x="2980466" y="0"/>
                </a:lnTo>
                <a:lnTo>
                  <a:pt x="2980466" y="558161"/>
                </a:lnTo>
                <a:lnTo>
                  <a:pt x="0" y="558161"/>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7" id="27"/>
          <p:cNvSpPr/>
          <p:nvPr/>
        </p:nvSpPr>
        <p:spPr>
          <a:xfrm flipH="false" flipV="false" rot="0">
            <a:off x="15338793" y="9145598"/>
            <a:ext cx="541923" cy="558160"/>
          </a:xfrm>
          <a:custGeom>
            <a:avLst/>
            <a:gdLst/>
            <a:ahLst/>
            <a:cxnLst/>
            <a:rect r="r" b="b" t="t" l="l"/>
            <a:pathLst>
              <a:path h="558160" w="541923">
                <a:moveTo>
                  <a:pt x="0" y="0"/>
                </a:moveTo>
                <a:lnTo>
                  <a:pt x="541923" y="0"/>
                </a:lnTo>
                <a:lnTo>
                  <a:pt x="541923" y="558161"/>
                </a:lnTo>
                <a:lnTo>
                  <a:pt x="0" y="558161"/>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8" id="28"/>
          <p:cNvSpPr/>
          <p:nvPr/>
        </p:nvSpPr>
        <p:spPr>
          <a:xfrm flipH="false" flipV="false" rot="0">
            <a:off x="16527935" y="9145598"/>
            <a:ext cx="423187" cy="558160"/>
          </a:xfrm>
          <a:custGeom>
            <a:avLst/>
            <a:gdLst/>
            <a:ahLst/>
            <a:cxnLst/>
            <a:rect r="r" b="b" t="t" l="l"/>
            <a:pathLst>
              <a:path h="558160" w="423187">
                <a:moveTo>
                  <a:pt x="0" y="0"/>
                </a:moveTo>
                <a:lnTo>
                  <a:pt x="423187" y="0"/>
                </a:lnTo>
                <a:lnTo>
                  <a:pt x="423187" y="558161"/>
                </a:lnTo>
                <a:lnTo>
                  <a:pt x="0" y="558161"/>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9" id="29"/>
          <p:cNvSpPr/>
          <p:nvPr/>
        </p:nvSpPr>
        <p:spPr>
          <a:xfrm flipH="false" flipV="false" rot="0">
            <a:off x="17090232" y="9145598"/>
            <a:ext cx="327792" cy="558160"/>
          </a:xfrm>
          <a:custGeom>
            <a:avLst/>
            <a:gdLst/>
            <a:ahLst/>
            <a:cxnLst/>
            <a:rect r="r" b="b" t="t" l="l"/>
            <a:pathLst>
              <a:path h="558160" w="327792">
                <a:moveTo>
                  <a:pt x="0" y="0"/>
                </a:moveTo>
                <a:lnTo>
                  <a:pt x="327792" y="0"/>
                </a:lnTo>
                <a:lnTo>
                  <a:pt x="327792" y="558161"/>
                </a:lnTo>
                <a:lnTo>
                  <a:pt x="0" y="558161"/>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30" id="30"/>
          <p:cNvSpPr/>
          <p:nvPr/>
        </p:nvSpPr>
        <p:spPr>
          <a:xfrm flipH="false" flipV="false" rot="0">
            <a:off x="16019826" y="9161790"/>
            <a:ext cx="368999" cy="525776"/>
          </a:xfrm>
          <a:custGeom>
            <a:avLst/>
            <a:gdLst/>
            <a:ahLst/>
            <a:cxnLst/>
            <a:rect r="r" b="b" t="t" l="l"/>
            <a:pathLst>
              <a:path h="525776" w="368999">
                <a:moveTo>
                  <a:pt x="0" y="0"/>
                </a:moveTo>
                <a:lnTo>
                  <a:pt x="368999" y="0"/>
                </a:lnTo>
                <a:lnTo>
                  <a:pt x="368999" y="525776"/>
                </a:lnTo>
                <a:lnTo>
                  <a:pt x="0" y="525776"/>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TextBox 31" id="31"/>
          <p:cNvSpPr txBox="true"/>
          <p:nvPr/>
        </p:nvSpPr>
        <p:spPr>
          <a:xfrm rot="0">
            <a:off x="1028700" y="1019175"/>
            <a:ext cx="4799155" cy="1958975"/>
          </a:xfrm>
          <a:prstGeom prst="rect">
            <a:avLst/>
          </a:prstGeom>
        </p:spPr>
        <p:txBody>
          <a:bodyPr anchor="t" rtlCol="false" tIns="0" lIns="0" bIns="0" rIns="0">
            <a:spAutoFit/>
          </a:bodyPr>
          <a:lstStyle/>
          <a:p>
            <a:pPr algn="l">
              <a:lnSpc>
                <a:spcPts val="6999"/>
              </a:lnSpc>
            </a:pPr>
            <a:r>
              <a:rPr lang="en-US" sz="6999">
                <a:solidFill>
                  <a:srgbClr val="FFFFFF"/>
                </a:solidFill>
                <a:latin typeface="Retropix"/>
                <a:ea typeface="Retropix"/>
                <a:cs typeface="Retropix"/>
                <a:sym typeface="Retropix"/>
              </a:rPr>
              <a:t>Resource </a:t>
            </a:r>
          </a:p>
          <a:p>
            <a:pPr algn="l">
              <a:lnSpc>
                <a:spcPts val="6999"/>
              </a:lnSpc>
            </a:pPr>
            <a:r>
              <a:rPr lang="en-US" sz="6999">
                <a:solidFill>
                  <a:srgbClr val="FFFFFF"/>
                </a:solidFill>
                <a:latin typeface="Retropix"/>
                <a:ea typeface="Retropix"/>
                <a:cs typeface="Retropix"/>
                <a:sym typeface="Retropix"/>
              </a:rPr>
              <a:t>Page</a:t>
            </a:r>
          </a:p>
        </p:txBody>
      </p:sp>
      <p:sp>
        <p:nvSpPr>
          <p:cNvPr name="TextBox 32" id="32"/>
          <p:cNvSpPr txBox="true"/>
          <p:nvPr/>
        </p:nvSpPr>
        <p:spPr>
          <a:xfrm rot="0">
            <a:off x="1028700" y="7137400"/>
            <a:ext cx="4799155" cy="2120900"/>
          </a:xfrm>
          <a:prstGeom prst="rect">
            <a:avLst/>
          </a:prstGeom>
        </p:spPr>
        <p:txBody>
          <a:bodyPr anchor="t" rtlCol="false" tIns="0" lIns="0" bIns="0" rIns="0">
            <a:spAutoFit/>
          </a:bodyPr>
          <a:lstStyle/>
          <a:p>
            <a:pPr algn="l">
              <a:lnSpc>
                <a:spcPts val="2800"/>
              </a:lnSpc>
            </a:pPr>
            <a:r>
              <a:rPr lang="en-US" sz="2000">
                <a:solidFill>
                  <a:srgbClr val="FFFFFF"/>
                </a:solidFill>
                <a:latin typeface="Public Sans"/>
                <a:ea typeface="Public Sans"/>
                <a:cs typeface="Public Sans"/>
                <a:sym typeface="Public Sans"/>
              </a:rPr>
              <a:t>Use these design resources</a:t>
            </a:r>
          </a:p>
          <a:p>
            <a:pPr algn="l">
              <a:lnSpc>
                <a:spcPts val="2800"/>
              </a:lnSpc>
            </a:pPr>
            <a:r>
              <a:rPr lang="en-US" sz="2000">
                <a:solidFill>
                  <a:srgbClr val="FFFFFF"/>
                </a:solidFill>
                <a:latin typeface="Public Sans"/>
                <a:ea typeface="Public Sans"/>
                <a:cs typeface="Public Sans"/>
                <a:sym typeface="Public Sans"/>
              </a:rPr>
              <a:t>in your Canva Presentation.</a:t>
            </a:r>
          </a:p>
          <a:p>
            <a:pPr algn="l">
              <a:lnSpc>
                <a:spcPts val="2800"/>
              </a:lnSpc>
            </a:pPr>
            <a:r>
              <a:rPr lang="en-US" sz="2000">
                <a:solidFill>
                  <a:srgbClr val="FFFFFF"/>
                </a:solidFill>
                <a:latin typeface="Public Sans"/>
                <a:ea typeface="Public Sans"/>
                <a:cs typeface="Public Sans"/>
                <a:sym typeface="Public Sans"/>
              </a:rPr>
              <a:t>Happy designing!</a:t>
            </a:r>
            <a:r>
              <a:rPr lang="en-US" sz="2000">
                <a:solidFill>
                  <a:srgbClr val="FFFFFF"/>
                </a:solidFill>
                <a:latin typeface="Public Sans"/>
                <a:ea typeface="Public Sans"/>
                <a:cs typeface="Public Sans"/>
                <a:sym typeface="Public Sans"/>
              </a:rPr>
              <a:t> </a:t>
            </a:r>
          </a:p>
          <a:p>
            <a:pPr algn="l">
              <a:lnSpc>
                <a:spcPts val="2800"/>
              </a:lnSpc>
            </a:pPr>
          </a:p>
          <a:p>
            <a:pPr algn="l">
              <a:lnSpc>
                <a:spcPts val="2800"/>
              </a:lnSpc>
            </a:pPr>
            <a:r>
              <a:rPr lang="en-US" sz="2000">
                <a:solidFill>
                  <a:srgbClr val="FFFFFF"/>
                </a:solidFill>
                <a:latin typeface="Public Sans"/>
                <a:ea typeface="Public Sans"/>
                <a:cs typeface="Public Sans"/>
                <a:sym typeface="Public Sans"/>
              </a:rPr>
              <a:t>Don't forget to delete</a:t>
            </a:r>
          </a:p>
          <a:p>
            <a:pPr algn="l">
              <a:lnSpc>
                <a:spcPts val="2800"/>
              </a:lnSpc>
            </a:pPr>
            <a:r>
              <a:rPr lang="en-US" sz="2000">
                <a:solidFill>
                  <a:srgbClr val="FFFFFF"/>
                </a:solidFill>
                <a:latin typeface="Public Sans"/>
                <a:ea typeface="Public Sans"/>
                <a:cs typeface="Public Sans"/>
                <a:sym typeface="Public Sans"/>
              </a:rPr>
              <a:t>this page before presenting.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7112963" y="3094393"/>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7" id="27"/>
          <p:cNvSpPr txBox="true"/>
          <p:nvPr/>
        </p:nvSpPr>
        <p:spPr>
          <a:xfrm rot="0">
            <a:off x="1028700" y="535409"/>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8" id="28"/>
          <p:cNvSpPr txBox="true"/>
          <p:nvPr/>
        </p:nvSpPr>
        <p:spPr>
          <a:xfrm rot="0">
            <a:off x="10126059" y="2607355"/>
            <a:ext cx="5635614" cy="3521189"/>
          </a:xfrm>
          <a:prstGeom prst="rect">
            <a:avLst/>
          </a:prstGeom>
        </p:spPr>
        <p:txBody>
          <a:bodyPr anchor="t" rtlCol="false" tIns="0" lIns="0" bIns="0" rIns="0">
            <a:spAutoFit/>
          </a:bodyPr>
          <a:lstStyle/>
          <a:p>
            <a:pPr algn="r" rtl="true">
              <a:lnSpc>
                <a:spcPts val="2793"/>
              </a:lnSpc>
            </a:pPr>
            <a:r>
              <a:rPr lang="ar-EG" sz="1995">
                <a:solidFill>
                  <a:srgbClr val="000000"/>
                </a:solidFill>
                <a:latin typeface="Public Sans"/>
                <a:ea typeface="Public Sans"/>
                <a:cs typeface="Public Sans"/>
                <a:sym typeface="Public Sans"/>
                <a:rtl val="true"/>
              </a:rPr>
              <a:t>ابتدا فایل ها را خوانده و از حالت فشرده خارج کردیم.</a:t>
            </a:r>
          </a:p>
          <a:p>
            <a:pPr algn="r" rtl="true">
              <a:lnSpc>
                <a:spcPts val="2793"/>
              </a:lnSpc>
            </a:pPr>
          </a:p>
          <a:p>
            <a:pPr algn="r" rtl="true">
              <a:lnSpc>
                <a:spcPts val="2793"/>
              </a:lnSpc>
            </a:pPr>
            <a:r>
              <a:rPr lang="ar-EG" sz="1995">
                <a:solidFill>
                  <a:srgbClr val="000000"/>
                </a:solidFill>
                <a:latin typeface="Public Sans"/>
                <a:ea typeface="Public Sans"/>
                <a:cs typeface="Public Sans"/>
                <a:sym typeface="Public Sans"/>
                <a:rtl val="true"/>
              </a:rPr>
              <a:t>از جایی که در صورت مسئله بیان شده بود که نیازی به فایل های تصاویر مربوط به شب نداریم ، و با توجه به این مسئله که فایل های تصاویر مربوط به شب با کلید واژه '</a:t>
            </a:r>
            <a:r>
              <a:rPr lang="en-US" sz="1995">
                <a:solidFill>
                  <a:srgbClr val="000000"/>
                </a:solidFill>
                <a:latin typeface="Public Sans"/>
                <a:ea typeface="Public Sans"/>
                <a:cs typeface="Public Sans"/>
                <a:sym typeface="Public Sans"/>
              </a:rPr>
              <a:t>night</a:t>
            </a:r>
            <a:r>
              <a:rPr lang="ar-EG" sz="1995">
                <a:solidFill>
                  <a:srgbClr val="000000"/>
                </a:solidFill>
                <a:latin typeface="Public Sans"/>
                <a:ea typeface="Public Sans"/>
                <a:cs typeface="Public Sans"/>
                <a:sym typeface="Public Sans"/>
                <a:rtl val="true"/>
              </a:rPr>
              <a:t>' آغاز می شوند ، از همین مسئله استفاده کردیم و فایل های تصاویر مربوط به شب را از دایرکتوری فایل های تصاویر آموزش و ارزیابی حذف کردیم .</a:t>
            </a:r>
          </a:p>
          <a:p>
            <a:pPr algn="r" rtl="true">
              <a:lnSpc>
                <a:spcPts val="2793"/>
              </a:lnSpc>
            </a:pPr>
          </a:p>
          <a:p>
            <a:pPr algn="r" rtl="true">
              <a:lnSpc>
                <a:spcPts val="2793"/>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785412" cy="10609646"/>
            <a:chOff x="0" y="0"/>
            <a:chExt cx="1787105" cy="2794310"/>
          </a:xfrm>
        </p:grpSpPr>
        <p:sp>
          <p:nvSpPr>
            <p:cNvPr name="Freeform 3" id="3"/>
            <p:cNvSpPr/>
            <p:nvPr/>
          </p:nvSpPr>
          <p:spPr>
            <a:xfrm flipH="false" flipV="false" rot="0">
              <a:off x="0" y="0"/>
              <a:ext cx="1787104" cy="2794310"/>
            </a:xfrm>
            <a:custGeom>
              <a:avLst/>
              <a:gdLst/>
              <a:ahLst/>
              <a:cxnLst/>
              <a:rect r="r" b="b" t="t" l="l"/>
              <a:pathLst>
                <a:path h="2794310" w="1787104">
                  <a:moveTo>
                    <a:pt x="0" y="0"/>
                  </a:moveTo>
                  <a:lnTo>
                    <a:pt x="1787104" y="0"/>
                  </a:lnTo>
                  <a:lnTo>
                    <a:pt x="1787104" y="2794310"/>
                  </a:lnTo>
                  <a:lnTo>
                    <a:pt x="0" y="2794310"/>
                  </a:lnTo>
                  <a:close/>
                </a:path>
              </a:pathLst>
            </a:custGeom>
            <a:solidFill>
              <a:srgbClr val="067A7B"/>
            </a:solidFill>
          </p:spPr>
        </p:sp>
        <p:sp>
          <p:nvSpPr>
            <p:cNvPr name="TextBox 4" id="4"/>
            <p:cNvSpPr txBox="true"/>
            <p:nvPr/>
          </p:nvSpPr>
          <p:spPr>
            <a:xfrm>
              <a:off x="0" y="-38100"/>
              <a:ext cx="1787105" cy="283241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1019175"/>
            <a:ext cx="4799155" cy="1958975"/>
          </a:xfrm>
          <a:prstGeom prst="rect">
            <a:avLst/>
          </a:prstGeom>
        </p:spPr>
        <p:txBody>
          <a:bodyPr anchor="t" rtlCol="false" tIns="0" lIns="0" bIns="0" rIns="0">
            <a:spAutoFit/>
          </a:bodyPr>
          <a:lstStyle/>
          <a:p>
            <a:pPr algn="l">
              <a:lnSpc>
                <a:spcPts val="6999"/>
              </a:lnSpc>
            </a:pPr>
            <a:r>
              <a:rPr lang="en-US" sz="6999">
                <a:solidFill>
                  <a:srgbClr val="FFFFFF"/>
                </a:solidFill>
                <a:latin typeface="Retropix"/>
                <a:ea typeface="Retropix"/>
                <a:cs typeface="Retropix"/>
                <a:sym typeface="Retropix"/>
              </a:rPr>
              <a:t>Resource </a:t>
            </a:r>
          </a:p>
          <a:p>
            <a:pPr algn="l">
              <a:lnSpc>
                <a:spcPts val="6999"/>
              </a:lnSpc>
            </a:pPr>
            <a:r>
              <a:rPr lang="en-US" sz="6999">
                <a:solidFill>
                  <a:srgbClr val="FFFFFF"/>
                </a:solidFill>
                <a:latin typeface="Retropix"/>
                <a:ea typeface="Retropix"/>
                <a:cs typeface="Retropix"/>
                <a:sym typeface="Retropix"/>
              </a:rPr>
              <a:t>Page</a:t>
            </a:r>
          </a:p>
        </p:txBody>
      </p:sp>
      <p:sp>
        <p:nvSpPr>
          <p:cNvPr name="TextBox 6" id="6"/>
          <p:cNvSpPr txBox="true"/>
          <p:nvPr/>
        </p:nvSpPr>
        <p:spPr>
          <a:xfrm rot="0">
            <a:off x="1028700" y="7137400"/>
            <a:ext cx="4799155" cy="2120900"/>
          </a:xfrm>
          <a:prstGeom prst="rect">
            <a:avLst/>
          </a:prstGeom>
        </p:spPr>
        <p:txBody>
          <a:bodyPr anchor="t" rtlCol="false" tIns="0" lIns="0" bIns="0" rIns="0">
            <a:spAutoFit/>
          </a:bodyPr>
          <a:lstStyle/>
          <a:p>
            <a:pPr algn="l">
              <a:lnSpc>
                <a:spcPts val="2800"/>
              </a:lnSpc>
            </a:pPr>
            <a:r>
              <a:rPr lang="en-US" sz="2000">
                <a:solidFill>
                  <a:srgbClr val="FFFFFF"/>
                </a:solidFill>
                <a:latin typeface="Public Sans"/>
                <a:ea typeface="Public Sans"/>
                <a:cs typeface="Public Sans"/>
                <a:sym typeface="Public Sans"/>
              </a:rPr>
              <a:t>Use these design resources</a:t>
            </a:r>
          </a:p>
          <a:p>
            <a:pPr algn="l">
              <a:lnSpc>
                <a:spcPts val="2800"/>
              </a:lnSpc>
            </a:pPr>
            <a:r>
              <a:rPr lang="en-US" sz="2000">
                <a:solidFill>
                  <a:srgbClr val="FFFFFF"/>
                </a:solidFill>
                <a:latin typeface="Public Sans"/>
                <a:ea typeface="Public Sans"/>
                <a:cs typeface="Public Sans"/>
                <a:sym typeface="Public Sans"/>
              </a:rPr>
              <a:t>in your Canva Presentation.</a:t>
            </a:r>
          </a:p>
          <a:p>
            <a:pPr algn="l">
              <a:lnSpc>
                <a:spcPts val="2800"/>
              </a:lnSpc>
            </a:pPr>
            <a:r>
              <a:rPr lang="en-US" sz="2000">
                <a:solidFill>
                  <a:srgbClr val="FFFFFF"/>
                </a:solidFill>
                <a:latin typeface="Public Sans"/>
                <a:ea typeface="Public Sans"/>
                <a:cs typeface="Public Sans"/>
                <a:sym typeface="Public Sans"/>
              </a:rPr>
              <a:t>Happy designing!</a:t>
            </a:r>
            <a:r>
              <a:rPr lang="en-US" sz="2000">
                <a:solidFill>
                  <a:srgbClr val="FFFFFF"/>
                </a:solidFill>
                <a:latin typeface="Public Sans"/>
                <a:ea typeface="Public Sans"/>
                <a:cs typeface="Public Sans"/>
                <a:sym typeface="Public Sans"/>
              </a:rPr>
              <a:t> </a:t>
            </a:r>
          </a:p>
          <a:p>
            <a:pPr algn="l">
              <a:lnSpc>
                <a:spcPts val="2800"/>
              </a:lnSpc>
            </a:pPr>
          </a:p>
          <a:p>
            <a:pPr algn="l">
              <a:lnSpc>
                <a:spcPts val="2800"/>
              </a:lnSpc>
            </a:pPr>
            <a:r>
              <a:rPr lang="en-US" sz="2000">
                <a:solidFill>
                  <a:srgbClr val="FFFFFF"/>
                </a:solidFill>
                <a:latin typeface="Public Sans"/>
                <a:ea typeface="Public Sans"/>
                <a:cs typeface="Public Sans"/>
                <a:sym typeface="Public Sans"/>
              </a:rPr>
              <a:t>Don't forget to delete</a:t>
            </a:r>
          </a:p>
          <a:p>
            <a:pPr algn="l">
              <a:lnSpc>
                <a:spcPts val="2800"/>
              </a:lnSpc>
            </a:pPr>
            <a:r>
              <a:rPr lang="en-US" sz="2000">
                <a:solidFill>
                  <a:srgbClr val="FFFFFF"/>
                </a:solidFill>
                <a:latin typeface="Public Sans"/>
                <a:ea typeface="Public Sans"/>
                <a:cs typeface="Public Sans"/>
                <a:sym typeface="Public Sans"/>
              </a:rPr>
              <a:t>this page before presenting. </a:t>
            </a:r>
          </a:p>
        </p:txBody>
      </p:sp>
      <p:sp>
        <p:nvSpPr>
          <p:cNvPr name="Freeform 7" id="7"/>
          <p:cNvSpPr/>
          <p:nvPr/>
        </p:nvSpPr>
        <p:spPr>
          <a:xfrm flipH="false" flipV="false" rot="0">
            <a:off x="7828945" y="1131129"/>
            <a:ext cx="473995" cy="1737980"/>
          </a:xfrm>
          <a:custGeom>
            <a:avLst/>
            <a:gdLst/>
            <a:ahLst/>
            <a:cxnLst/>
            <a:rect r="r" b="b" t="t" l="l"/>
            <a:pathLst>
              <a:path h="1737980" w="473995">
                <a:moveTo>
                  <a:pt x="0" y="0"/>
                </a:moveTo>
                <a:lnTo>
                  <a:pt x="473995" y="0"/>
                </a:lnTo>
                <a:lnTo>
                  <a:pt x="473995" y="1737980"/>
                </a:lnTo>
                <a:lnTo>
                  <a:pt x="0" y="1737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643331" y="1131129"/>
            <a:ext cx="1115467" cy="1737980"/>
          </a:xfrm>
          <a:custGeom>
            <a:avLst/>
            <a:gdLst/>
            <a:ahLst/>
            <a:cxnLst/>
            <a:rect r="r" b="b" t="t" l="l"/>
            <a:pathLst>
              <a:path h="1737980" w="1115467">
                <a:moveTo>
                  <a:pt x="0" y="0"/>
                </a:moveTo>
                <a:lnTo>
                  <a:pt x="1115467" y="0"/>
                </a:lnTo>
                <a:lnTo>
                  <a:pt x="1115467" y="1737980"/>
                </a:lnTo>
                <a:lnTo>
                  <a:pt x="0" y="17379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099190" y="1131129"/>
            <a:ext cx="1368264" cy="1737980"/>
          </a:xfrm>
          <a:custGeom>
            <a:avLst/>
            <a:gdLst/>
            <a:ahLst/>
            <a:cxnLst/>
            <a:rect r="r" b="b" t="t" l="l"/>
            <a:pathLst>
              <a:path h="1737980" w="1368264">
                <a:moveTo>
                  <a:pt x="0" y="0"/>
                </a:moveTo>
                <a:lnTo>
                  <a:pt x="1368264" y="0"/>
                </a:lnTo>
                <a:lnTo>
                  <a:pt x="1368264" y="1737980"/>
                </a:lnTo>
                <a:lnTo>
                  <a:pt x="0" y="17379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828945" y="3246965"/>
            <a:ext cx="829324" cy="1774818"/>
          </a:xfrm>
          <a:custGeom>
            <a:avLst/>
            <a:gdLst/>
            <a:ahLst/>
            <a:cxnLst/>
            <a:rect r="r" b="b" t="t" l="l"/>
            <a:pathLst>
              <a:path h="1774818" w="829324">
                <a:moveTo>
                  <a:pt x="0" y="0"/>
                </a:moveTo>
                <a:lnTo>
                  <a:pt x="829324" y="0"/>
                </a:lnTo>
                <a:lnTo>
                  <a:pt x="829324" y="1774818"/>
                </a:lnTo>
                <a:lnTo>
                  <a:pt x="0" y="17748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1807845" y="1131129"/>
            <a:ext cx="1636861" cy="1737980"/>
          </a:xfrm>
          <a:custGeom>
            <a:avLst/>
            <a:gdLst/>
            <a:ahLst/>
            <a:cxnLst/>
            <a:rect r="r" b="b" t="t" l="l"/>
            <a:pathLst>
              <a:path h="1737980" w="1636861">
                <a:moveTo>
                  <a:pt x="0" y="0"/>
                </a:moveTo>
                <a:lnTo>
                  <a:pt x="1636862" y="0"/>
                </a:lnTo>
                <a:lnTo>
                  <a:pt x="1636862" y="1737980"/>
                </a:lnTo>
                <a:lnTo>
                  <a:pt x="0" y="17379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3785098" y="1131129"/>
            <a:ext cx="1649501" cy="1737980"/>
          </a:xfrm>
          <a:custGeom>
            <a:avLst/>
            <a:gdLst/>
            <a:ahLst/>
            <a:cxnLst/>
            <a:rect r="r" b="b" t="t" l="l"/>
            <a:pathLst>
              <a:path h="1737980" w="1649501">
                <a:moveTo>
                  <a:pt x="0" y="0"/>
                </a:moveTo>
                <a:lnTo>
                  <a:pt x="1649501" y="0"/>
                </a:lnTo>
                <a:lnTo>
                  <a:pt x="1649501" y="1737980"/>
                </a:lnTo>
                <a:lnTo>
                  <a:pt x="0" y="17379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5774991" y="1131129"/>
            <a:ext cx="1621061" cy="1737980"/>
          </a:xfrm>
          <a:custGeom>
            <a:avLst/>
            <a:gdLst/>
            <a:ahLst/>
            <a:cxnLst/>
            <a:rect r="r" b="b" t="t" l="l"/>
            <a:pathLst>
              <a:path h="1737980" w="1621061">
                <a:moveTo>
                  <a:pt x="0" y="0"/>
                </a:moveTo>
                <a:lnTo>
                  <a:pt x="1621061" y="0"/>
                </a:lnTo>
                <a:lnTo>
                  <a:pt x="1621061" y="1737980"/>
                </a:lnTo>
                <a:lnTo>
                  <a:pt x="0" y="17379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985595" y="3246965"/>
            <a:ext cx="1539252" cy="1774818"/>
          </a:xfrm>
          <a:custGeom>
            <a:avLst/>
            <a:gdLst/>
            <a:ahLst/>
            <a:cxnLst/>
            <a:rect r="r" b="b" t="t" l="l"/>
            <a:pathLst>
              <a:path h="1774818" w="1539252">
                <a:moveTo>
                  <a:pt x="0" y="0"/>
                </a:moveTo>
                <a:lnTo>
                  <a:pt x="1539252" y="0"/>
                </a:lnTo>
                <a:lnTo>
                  <a:pt x="1539252" y="1774818"/>
                </a:lnTo>
                <a:lnTo>
                  <a:pt x="0" y="17748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10852173" y="3246965"/>
            <a:ext cx="1313366" cy="1774818"/>
          </a:xfrm>
          <a:custGeom>
            <a:avLst/>
            <a:gdLst/>
            <a:ahLst/>
            <a:cxnLst/>
            <a:rect r="r" b="b" t="t" l="l"/>
            <a:pathLst>
              <a:path h="1774818" w="1313366">
                <a:moveTo>
                  <a:pt x="0" y="0"/>
                </a:moveTo>
                <a:lnTo>
                  <a:pt x="1313366" y="0"/>
                </a:lnTo>
                <a:lnTo>
                  <a:pt x="1313366" y="1774818"/>
                </a:lnTo>
                <a:lnTo>
                  <a:pt x="0" y="177481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12492865" y="3309895"/>
            <a:ext cx="1612982" cy="1648959"/>
          </a:xfrm>
          <a:custGeom>
            <a:avLst/>
            <a:gdLst/>
            <a:ahLst/>
            <a:cxnLst/>
            <a:rect r="r" b="b" t="t" l="l"/>
            <a:pathLst>
              <a:path h="1648959" w="1612982">
                <a:moveTo>
                  <a:pt x="0" y="0"/>
                </a:moveTo>
                <a:lnTo>
                  <a:pt x="1612982" y="0"/>
                </a:lnTo>
                <a:lnTo>
                  <a:pt x="1612982" y="1648959"/>
                </a:lnTo>
                <a:lnTo>
                  <a:pt x="0" y="16489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14433173" y="3287676"/>
            <a:ext cx="2947366" cy="1693396"/>
          </a:xfrm>
          <a:custGeom>
            <a:avLst/>
            <a:gdLst/>
            <a:ahLst/>
            <a:cxnLst/>
            <a:rect r="r" b="b" t="t" l="l"/>
            <a:pathLst>
              <a:path h="1693396" w="2947366">
                <a:moveTo>
                  <a:pt x="0" y="0"/>
                </a:moveTo>
                <a:lnTo>
                  <a:pt x="2947366" y="0"/>
                </a:lnTo>
                <a:lnTo>
                  <a:pt x="2947366" y="1693396"/>
                </a:lnTo>
                <a:lnTo>
                  <a:pt x="0" y="169339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7713316" y="5455380"/>
            <a:ext cx="1632381" cy="1632381"/>
          </a:xfrm>
          <a:custGeom>
            <a:avLst/>
            <a:gdLst/>
            <a:ahLst/>
            <a:cxnLst/>
            <a:rect r="r" b="b" t="t" l="l"/>
            <a:pathLst>
              <a:path h="1632381" w="1632381">
                <a:moveTo>
                  <a:pt x="0" y="0"/>
                </a:moveTo>
                <a:lnTo>
                  <a:pt x="1632381" y="0"/>
                </a:lnTo>
                <a:lnTo>
                  <a:pt x="1632381" y="1632381"/>
                </a:lnTo>
                <a:lnTo>
                  <a:pt x="0" y="163238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9565668" y="5455380"/>
            <a:ext cx="1951760" cy="1632381"/>
          </a:xfrm>
          <a:custGeom>
            <a:avLst/>
            <a:gdLst/>
            <a:ahLst/>
            <a:cxnLst/>
            <a:rect r="r" b="b" t="t" l="l"/>
            <a:pathLst>
              <a:path h="1632381" w="1951760">
                <a:moveTo>
                  <a:pt x="0" y="0"/>
                </a:moveTo>
                <a:lnTo>
                  <a:pt x="1951760" y="0"/>
                </a:lnTo>
                <a:lnTo>
                  <a:pt x="1951760" y="1632381"/>
                </a:lnTo>
                <a:lnTo>
                  <a:pt x="0" y="163238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0" id="20"/>
          <p:cNvSpPr/>
          <p:nvPr/>
        </p:nvSpPr>
        <p:spPr>
          <a:xfrm flipH="false" flipV="false" rot="0">
            <a:off x="11737400" y="5456574"/>
            <a:ext cx="1629992" cy="1629992"/>
          </a:xfrm>
          <a:custGeom>
            <a:avLst/>
            <a:gdLst/>
            <a:ahLst/>
            <a:cxnLst/>
            <a:rect r="r" b="b" t="t" l="l"/>
            <a:pathLst>
              <a:path h="1629992" w="1629992">
                <a:moveTo>
                  <a:pt x="0" y="0"/>
                </a:moveTo>
                <a:lnTo>
                  <a:pt x="1629992" y="0"/>
                </a:lnTo>
                <a:lnTo>
                  <a:pt x="1629992" y="1629992"/>
                </a:lnTo>
                <a:lnTo>
                  <a:pt x="0" y="162999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1" id="21"/>
          <p:cNvSpPr/>
          <p:nvPr/>
        </p:nvSpPr>
        <p:spPr>
          <a:xfrm flipH="false" flipV="false" rot="0">
            <a:off x="13587363" y="5456574"/>
            <a:ext cx="2099522" cy="1629992"/>
          </a:xfrm>
          <a:custGeom>
            <a:avLst/>
            <a:gdLst/>
            <a:ahLst/>
            <a:cxnLst/>
            <a:rect r="r" b="b" t="t" l="l"/>
            <a:pathLst>
              <a:path h="1629992" w="2099522">
                <a:moveTo>
                  <a:pt x="0" y="0"/>
                </a:moveTo>
                <a:lnTo>
                  <a:pt x="2099522" y="0"/>
                </a:lnTo>
                <a:lnTo>
                  <a:pt x="2099522" y="1629992"/>
                </a:lnTo>
                <a:lnTo>
                  <a:pt x="0" y="162999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2" id="22"/>
          <p:cNvSpPr/>
          <p:nvPr/>
        </p:nvSpPr>
        <p:spPr>
          <a:xfrm flipH="false" flipV="false" rot="0">
            <a:off x="15906856" y="5479885"/>
            <a:ext cx="1624727" cy="1583370"/>
          </a:xfrm>
          <a:custGeom>
            <a:avLst/>
            <a:gdLst/>
            <a:ahLst/>
            <a:cxnLst/>
            <a:rect r="r" b="b" t="t" l="l"/>
            <a:pathLst>
              <a:path h="1583370" w="1624727">
                <a:moveTo>
                  <a:pt x="0" y="0"/>
                </a:moveTo>
                <a:lnTo>
                  <a:pt x="1624727" y="0"/>
                </a:lnTo>
                <a:lnTo>
                  <a:pt x="1624727" y="1583370"/>
                </a:lnTo>
                <a:lnTo>
                  <a:pt x="0" y="158337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3" id="23"/>
          <p:cNvSpPr/>
          <p:nvPr/>
        </p:nvSpPr>
        <p:spPr>
          <a:xfrm flipH="false" flipV="false" rot="0">
            <a:off x="7713316" y="7463387"/>
            <a:ext cx="1692484" cy="1692484"/>
          </a:xfrm>
          <a:custGeom>
            <a:avLst/>
            <a:gdLst/>
            <a:ahLst/>
            <a:cxnLst/>
            <a:rect r="r" b="b" t="t" l="l"/>
            <a:pathLst>
              <a:path h="1692484" w="1692484">
                <a:moveTo>
                  <a:pt x="0" y="0"/>
                </a:moveTo>
                <a:lnTo>
                  <a:pt x="1692484" y="0"/>
                </a:lnTo>
                <a:lnTo>
                  <a:pt x="1692484" y="1692484"/>
                </a:lnTo>
                <a:lnTo>
                  <a:pt x="0" y="1692484"/>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4" id="24"/>
          <p:cNvSpPr/>
          <p:nvPr/>
        </p:nvSpPr>
        <p:spPr>
          <a:xfrm flipH="false" flipV="false" rot="0">
            <a:off x="9645531" y="7463387"/>
            <a:ext cx="1323215" cy="1692484"/>
          </a:xfrm>
          <a:custGeom>
            <a:avLst/>
            <a:gdLst/>
            <a:ahLst/>
            <a:cxnLst/>
            <a:rect r="r" b="b" t="t" l="l"/>
            <a:pathLst>
              <a:path h="1692484" w="1323215">
                <a:moveTo>
                  <a:pt x="0" y="0"/>
                </a:moveTo>
                <a:lnTo>
                  <a:pt x="1323214" y="0"/>
                </a:lnTo>
                <a:lnTo>
                  <a:pt x="1323214" y="1692484"/>
                </a:lnTo>
                <a:lnTo>
                  <a:pt x="0" y="1692484"/>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5" id="25"/>
          <p:cNvSpPr/>
          <p:nvPr/>
        </p:nvSpPr>
        <p:spPr>
          <a:xfrm flipH="false" flipV="false" rot="0">
            <a:off x="11208477" y="8101867"/>
            <a:ext cx="2285383" cy="415524"/>
          </a:xfrm>
          <a:custGeom>
            <a:avLst/>
            <a:gdLst/>
            <a:ahLst/>
            <a:cxnLst/>
            <a:rect r="r" b="b" t="t" l="l"/>
            <a:pathLst>
              <a:path h="415524" w="2285383">
                <a:moveTo>
                  <a:pt x="0" y="0"/>
                </a:moveTo>
                <a:lnTo>
                  <a:pt x="2285383" y="0"/>
                </a:lnTo>
                <a:lnTo>
                  <a:pt x="2285383" y="415524"/>
                </a:lnTo>
                <a:lnTo>
                  <a:pt x="0" y="41552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6" id="26"/>
          <p:cNvSpPr/>
          <p:nvPr/>
        </p:nvSpPr>
        <p:spPr>
          <a:xfrm flipH="false" flipV="false" rot="0">
            <a:off x="13733591" y="7476674"/>
            <a:ext cx="1821570" cy="1665909"/>
          </a:xfrm>
          <a:custGeom>
            <a:avLst/>
            <a:gdLst/>
            <a:ahLst/>
            <a:cxnLst/>
            <a:rect r="r" b="b" t="t" l="l"/>
            <a:pathLst>
              <a:path h="1665909" w="1821570">
                <a:moveTo>
                  <a:pt x="0" y="0"/>
                </a:moveTo>
                <a:lnTo>
                  <a:pt x="1821571" y="0"/>
                </a:lnTo>
                <a:lnTo>
                  <a:pt x="1821571" y="1665909"/>
                </a:lnTo>
                <a:lnTo>
                  <a:pt x="0" y="1665909"/>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7" id="27"/>
          <p:cNvSpPr/>
          <p:nvPr/>
        </p:nvSpPr>
        <p:spPr>
          <a:xfrm flipH="false" flipV="false" rot="0">
            <a:off x="15794893" y="7463387"/>
            <a:ext cx="1736690" cy="1692484"/>
          </a:xfrm>
          <a:custGeom>
            <a:avLst/>
            <a:gdLst/>
            <a:ahLst/>
            <a:cxnLst/>
            <a:rect r="r" b="b" t="t" l="l"/>
            <a:pathLst>
              <a:path h="1692484" w="1736690">
                <a:moveTo>
                  <a:pt x="0" y="0"/>
                </a:moveTo>
                <a:lnTo>
                  <a:pt x="1736690" y="0"/>
                </a:lnTo>
                <a:lnTo>
                  <a:pt x="1736690" y="1692484"/>
                </a:lnTo>
                <a:lnTo>
                  <a:pt x="0" y="1692484"/>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6785412" cy="10467682"/>
            <a:chOff x="0" y="0"/>
            <a:chExt cx="1787105" cy="2756920"/>
          </a:xfrm>
        </p:grpSpPr>
        <p:sp>
          <p:nvSpPr>
            <p:cNvPr name="Freeform 3" id="3"/>
            <p:cNvSpPr/>
            <p:nvPr/>
          </p:nvSpPr>
          <p:spPr>
            <a:xfrm flipH="false" flipV="false" rot="0">
              <a:off x="0" y="0"/>
              <a:ext cx="1787104" cy="2756920"/>
            </a:xfrm>
            <a:custGeom>
              <a:avLst/>
              <a:gdLst/>
              <a:ahLst/>
              <a:cxnLst/>
              <a:rect r="r" b="b" t="t" l="l"/>
              <a:pathLst>
                <a:path h="2756920" w="1787104">
                  <a:moveTo>
                    <a:pt x="0" y="0"/>
                  </a:moveTo>
                  <a:lnTo>
                    <a:pt x="1787104" y="0"/>
                  </a:lnTo>
                  <a:lnTo>
                    <a:pt x="1787104" y="2756920"/>
                  </a:lnTo>
                  <a:lnTo>
                    <a:pt x="0" y="2756920"/>
                  </a:lnTo>
                  <a:close/>
                </a:path>
              </a:pathLst>
            </a:custGeom>
            <a:solidFill>
              <a:srgbClr val="067A7B"/>
            </a:solidFill>
          </p:spPr>
        </p:sp>
        <p:sp>
          <p:nvSpPr>
            <p:cNvPr name="TextBox 4" id="4"/>
            <p:cNvSpPr txBox="true"/>
            <p:nvPr/>
          </p:nvSpPr>
          <p:spPr>
            <a:xfrm>
              <a:off x="0" y="-38100"/>
              <a:ext cx="1787105" cy="279502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1019175"/>
            <a:ext cx="4799155" cy="1958975"/>
          </a:xfrm>
          <a:prstGeom prst="rect">
            <a:avLst/>
          </a:prstGeom>
        </p:spPr>
        <p:txBody>
          <a:bodyPr anchor="t" rtlCol="false" tIns="0" lIns="0" bIns="0" rIns="0">
            <a:spAutoFit/>
          </a:bodyPr>
          <a:lstStyle/>
          <a:p>
            <a:pPr algn="l">
              <a:lnSpc>
                <a:spcPts val="6999"/>
              </a:lnSpc>
            </a:pPr>
            <a:r>
              <a:rPr lang="en-US" sz="6999">
                <a:solidFill>
                  <a:srgbClr val="FFFFFF"/>
                </a:solidFill>
                <a:latin typeface="Retropix"/>
                <a:ea typeface="Retropix"/>
                <a:cs typeface="Retropix"/>
                <a:sym typeface="Retropix"/>
              </a:rPr>
              <a:t>Resource </a:t>
            </a:r>
          </a:p>
          <a:p>
            <a:pPr algn="l">
              <a:lnSpc>
                <a:spcPts val="6999"/>
              </a:lnSpc>
            </a:pPr>
            <a:r>
              <a:rPr lang="en-US" sz="6999">
                <a:solidFill>
                  <a:srgbClr val="FFFFFF"/>
                </a:solidFill>
                <a:latin typeface="Retropix"/>
                <a:ea typeface="Retropix"/>
                <a:cs typeface="Retropix"/>
                <a:sym typeface="Retropix"/>
              </a:rPr>
              <a:t>Page</a:t>
            </a:r>
          </a:p>
        </p:txBody>
      </p:sp>
      <p:sp>
        <p:nvSpPr>
          <p:cNvPr name="TextBox 6" id="6"/>
          <p:cNvSpPr txBox="true"/>
          <p:nvPr/>
        </p:nvSpPr>
        <p:spPr>
          <a:xfrm rot="0">
            <a:off x="1028700" y="7137400"/>
            <a:ext cx="4799155" cy="2120900"/>
          </a:xfrm>
          <a:prstGeom prst="rect">
            <a:avLst/>
          </a:prstGeom>
        </p:spPr>
        <p:txBody>
          <a:bodyPr anchor="t" rtlCol="false" tIns="0" lIns="0" bIns="0" rIns="0">
            <a:spAutoFit/>
          </a:bodyPr>
          <a:lstStyle/>
          <a:p>
            <a:pPr algn="l">
              <a:lnSpc>
                <a:spcPts val="2800"/>
              </a:lnSpc>
            </a:pPr>
            <a:r>
              <a:rPr lang="en-US" sz="2000">
                <a:solidFill>
                  <a:srgbClr val="FFFFFF"/>
                </a:solidFill>
                <a:latin typeface="Public Sans"/>
                <a:ea typeface="Public Sans"/>
                <a:cs typeface="Public Sans"/>
                <a:sym typeface="Public Sans"/>
              </a:rPr>
              <a:t>Find the magic and fun in presenting with Canva Presentations. Press the following keys while on</a:t>
            </a:r>
          </a:p>
          <a:p>
            <a:pPr algn="l">
              <a:lnSpc>
                <a:spcPts val="2800"/>
              </a:lnSpc>
            </a:pPr>
            <a:r>
              <a:rPr lang="en-US" sz="2000">
                <a:solidFill>
                  <a:srgbClr val="FFFFFF"/>
                </a:solidFill>
                <a:latin typeface="Public Sans"/>
                <a:ea typeface="Public Sans"/>
                <a:cs typeface="Public Sans"/>
                <a:sym typeface="Public Sans"/>
              </a:rPr>
              <a:t>Present mode!</a:t>
            </a:r>
            <a:r>
              <a:rPr lang="en-US" sz="2000">
                <a:solidFill>
                  <a:srgbClr val="FFFFFF"/>
                </a:solidFill>
                <a:latin typeface="Public Sans"/>
                <a:ea typeface="Public Sans"/>
                <a:cs typeface="Public Sans"/>
                <a:sym typeface="Public Sans"/>
              </a:rPr>
              <a:t> </a:t>
            </a:r>
          </a:p>
          <a:p>
            <a:pPr algn="l">
              <a:lnSpc>
                <a:spcPts val="2800"/>
              </a:lnSpc>
            </a:pPr>
          </a:p>
          <a:p>
            <a:pPr algn="l">
              <a:lnSpc>
                <a:spcPts val="2800"/>
              </a:lnSpc>
            </a:pPr>
            <a:r>
              <a:rPr lang="en-US" sz="2000">
                <a:solidFill>
                  <a:srgbClr val="FFFFFF"/>
                </a:solidFill>
                <a:latin typeface="Public Sans"/>
                <a:ea typeface="Public Sans"/>
                <a:cs typeface="Public Sans"/>
                <a:sym typeface="Public Sans"/>
              </a:rPr>
              <a:t>Delete this page before presenting. </a:t>
            </a:r>
          </a:p>
        </p:txBody>
      </p:sp>
      <p:graphicFrame>
        <p:nvGraphicFramePr>
          <p:cNvPr name="Table 7" id="7"/>
          <p:cNvGraphicFramePr>
            <a:graphicFrameLocks noGrp="true"/>
          </p:cNvGraphicFramePr>
          <p:nvPr/>
        </p:nvGraphicFramePr>
        <p:xfrm>
          <a:off x="6785412" y="0"/>
          <a:ext cx="11502588" cy="10287000"/>
        </p:xfrm>
        <a:graphic>
          <a:graphicData uri="http://schemas.openxmlformats.org/drawingml/2006/table">
            <a:tbl>
              <a:tblPr/>
              <a:tblGrid>
                <a:gridCol w="5751294"/>
                <a:gridCol w="5751294"/>
              </a:tblGrid>
              <a:tr h="2542053">
                <a:tc>
                  <a:txBody>
                    <a:bodyPr anchor="t" rtlCol="false"/>
                    <a:lstStyle/>
                    <a:p>
                      <a:pPr algn="ctr">
                        <a:lnSpc>
                          <a:spcPts val="4479"/>
                        </a:lnSpc>
                        <a:defRPr/>
                      </a:pPr>
                      <a:r>
                        <a:rPr lang="en-US" sz="3199">
                          <a:solidFill>
                            <a:srgbClr val="000000"/>
                          </a:solidFill>
                          <a:latin typeface="Retropix"/>
                          <a:ea typeface="Retropix"/>
                          <a:cs typeface="Retropix"/>
                          <a:sym typeface="Retropix"/>
                        </a:rPr>
                        <a:t>B for blur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EFF99"/>
                    </a:solidFill>
                  </a:tcPr>
                </a:tc>
                <a:tc>
                  <a:txBody>
                    <a:bodyPr anchor="t" rtlCol="false"/>
                    <a:lstStyle/>
                    <a:p>
                      <a:pPr algn="ctr">
                        <a:lnSpc>
                          <a:spcPts val="4479"/>
                        </a:lnSpc>
                        <a:defRPr/>
                      </a:pPr>
                      <a:r>
                        <a:rPr lang="en-US" sz="3199">
                          <a:solidFill>
                            <a:srgbClr val="000000"/>
                          </a:solidFill>
                          <a:latin typeface="Retropix"/>
                          <a:ea typeface="Retropix"/>
                          <a:cs typeface="Retropix"/>
                          <a:sym typeface="Retropix"/>
                        </a:rPr>
                        <a:t>C for confetti</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542053">
                <a:tc>
                  <a:txBody>
                    <a:bodyPr anchor="t" rtlCol="false"/>
                    <a:lstStyle/>
                    <a:p>
                      <a:pPr algn="ctr">
                        <a:lnSpc>
                          <a:spcPts val="4479"/>
                        </a:lnSpc>
                        <a:defRPr/>
                      </a:pPr>
                      <a:r>
                        <a:rPr lang="en-US" sz="3199">
                          <a:solidFill>
                            <a:srgbClr val="000000"/>
                          </a:solidFill>
                          <a:latin typeface="Retropix"/>
                          <a:ea typeface="Retropix"/>
                          <a:cs typeface="Retropix"/>
                          <a:sym typeface="Retropix"/>
                        </a:rPr>
                        <a:t>D for a drumroll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Retropix"/>
                          <a:ea typeface="Retropix"/>
                          <a:cs typeface="Retropix"/>
                          <a:sym typeface="Retropix"/>
                        </a:rPr>
                        <a:t>M for mic drop</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EFF99"/>
                    </a:solidFill>
                  </a:tcPr>
                </a:tc>
              </a:tr>
              <a:tr h="2542053">
                <a:tc>
                  <a:txBody>
                    <a:bodyPr anchor="t" rtlCol="false"/>
                    <a:lstStyle/>
                    <a:p>
                      <a:pPr algn="ctr">
                        <a:lnSpc>
                          <a:spcPts val="4479"/>
                        </a:lnSpc>
                        <a:defRPr/>
                      </a:pPr>
                      <a:r>
                        <a:rPr lang="en-US" sz="3199">
                          <a:solidFill>
                            <a:srgbClr val="000000"/>
                          </a:solidFill>
                          <a:latin typeface="Retropix"/>
                          <a:ea typeface="Retropix"/>
                          <a:cs typeface="Retropix"/>
                          <a:sym typeface="Retropix"/>
                        </a:rPr>
                        <a:t>O for bubbles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EFF99"/>
                    </a:solidFill>
                  </a:tcPr>
                </a:tc>
                <a:tc>
                  <a:txBody>
                    <a:bodyPr anchor="t" rtlCol="false"/>
                    <a:lstStyle/>
                    <a:p>
                      <a:pPr algn="ctr">
                        <a:lnSpc>
                          <a:spcPts val="4479"/>
                        </a:lnSpc>
                        <a:defRPr/>
                      </a:pPr>
                      <a:r>
                        <a:rPr lang="en-US" sz="3199">
                          <a:solidFill>
                            <a:srgbClr val="000000"/>
                          </a:solidFill>
                          <a:latin typeface="Retropix"/>
                          <a:ea typeface="Retropix"/>
                          <a:cs typeface="Retropix"/>
                          <a:sym typeface="Retropix"/>
                        </a:rPr>
                        <a:t>Q for quiet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660841">
                <a:tc>
                  <a:txBody>
                    <a:bodyPr anchor="t" rtlCol="false"/>
                    <a:lstStyle/>
                    <a:p>
                      <a:pPr algn="ctr">
                        <a:lnSpc>
                          <a:spcPts val="4479"/>
                        </a:lnSpc>
                        <a:defRPr/>
                      </a:pPr>
                      <a:r>
                        <a:rPr lang="en-US" sz="3199">
                          <a:solidFill>
                            <a:srgbClr val="000000"/>
                          </a:solidFill>
                          <a:latin typeface="Retropix"/>
                          <a:ea typeface="Retropix"/>
                          <a:cs typeface="Retropix"/>
                          <a:sym typeface="Retropix"/>
                        </a:rPr>
                        <a:t>U for unveil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Retropix"/>
                          <a:ea typeface="Retropix"/>
                          <a:cs typeface="Retropix"/>
                          <a:sym typeface="Retropix"/>
                        </a:rPr>
                        <a:t>Any number from 0-9</a:t>
                      </a:r>
                      <a:endParaRPr lang="en-US" sz="1100"/>
                    </a:p>
                    <a:p>
                      <a:pPr algn="ctr">
                        <a:lnSpc>
                          <a:spcPts val="4479"/>
                        </a:lnSpc>
                      </a:pPr>
                      <a:r>
                        <a:rPr lang="en-US" sz="3199">
                          <a:solidFill>
                            <a:srgbClr val="000000"/>
                          </a:solidFill>
                          <a:latin typeface="Retropix"/>
                          <a:ea typeface="Retropix"/>
                          <a:cs typeface="Retropix"/>
                          <a:sym typeface="Retropix"/>
                        </a:rPr>
                        <a:t>for a timer</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FEFF99"/>
                    </a:solidFill>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7112963" y="3094393"/>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7" id="27"/>
          <p:cNvSpPr txBox="true"/>
          <p:nvPr/>
        </p:nvSpPr>
        <p:spPr>
          <a:xfrm rot="0">
            <a:off x="1028700" y="535409"/>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8" id="28"/>
          <p:cNvSpPr txBox="true"/>
          <p:nvPr/>
        </p:nvSpPr>
        <p:spPr>
          <a:xfrm rot="0">
            <a:off x="10126059" y="2714561"/>
            <a:ext cx="5635614" cy="4347324"/>
          </a:xfrm>
          <a:prstGeom prst="rect">
            <a:avLst/>
          </a:prstGeom>
        </p:spPr>
        <p:txBody>
          <a:bodyPr anchor="t" rtlCol="false" tIns="0" lIns="0" bIns="0" rIns="0">
            <a:spAutoFit/>
          </a:bodyPr>
          <a:lstStyle/>
          <a:p>
            <a:pPr algn="r" rtl="true">
              <a:lnSpc>
                <a:spcPts val="3073"/>
              </a:lnSpc>
            </a:pPr>
          </a:p>
          <a:p>
            <a:pPr algn="r" rtl="true">
              <a:lnSpc>
                <a:spcPts val="3073"/>
              </a:lnSpc>
            </a:pPr>
            <a:r>
              <a:rPr lang="ar-EG" sz="2195" u="sng">
                <a:solidFill>
                  <a:srgbClr val="000000"/>
                </a:solidFill>
                <a:latin typeface="Public Sans"/>
                <a:ea typeface="Public Sans"/>
                <a:cs typeface="Public Sans"/>
                <a:sym typeface="Public Sans"/>
                <a:rtl val="true"/>
              </a:rPr>
              <a:t>استخراج  مختصات پلاک :</a:t>
            </a:r>
          </a:p>
          <a:p>
            <a:pPr algn="r" rtl="true">
              <a:lnSpc>
                <a:spcPts val="3073"/>
              </a:lnSpc>
            </a:pPr>
          </a:p>
          <a:p>
            <a:pPr algn="l">
              <a:lnSpc>
                <a:spcPts val="3073"/>
              </a:lnSpc>
            </a:pPr>
          </a:p>
          <a:p>
            <a:pPr algn="r" rtl="true">
              <a:lnSpc>
                <a:spcPts val="2793"/>
              </a:lnSpc>
            </a:pPr>
            <a:r>
              <a:rPr lang="ar-EG" sz="1995">
                <a:solidFill>
                  <a:srgbClr val="000000"/>
                </a:solidFill>
                <a:latin typeface="Public Sans"/>
                <a:ea typeface="Public Sans"/>
                <a:cs typeface="Public Sans"/>
                <a:sym typeface="Public Sans"/>
                <a:rtl val="true"/>
              </a:rPr>
              <a:t>تابع '</a:t>
            </a:r>
            <a:r>
              <a:rPr lang="en-US" sz="1995">
                <a:solidFill>
                  <a:srgbClr val="000000"/>
                </a:solidFill>
                <a:latin typeface="Public Sans"/>
                <a:ea typeface="Public Sans"/>
                <a:cs typeface="Public Sans"/>
                <a:sym typeface="Public Sans"/>
              </a:rPr>
              <a:t>get_plate_coordinates</a:t>
            </a:r>
            <a:r>
              <a:rPr lang="ar-EG" sz="1995">
                <a:solidFill>
                  <a:srgbClr val="000000"/>
                </a:solidFill>
                <a:latin typeface="Public Sans"/>
                <a:ea typeface="Public Sans"/>
                <a:cs typeface="Public Sans"/>
                <a:sym typeface="Public Sans"/>
                <a:rtl val="true"/>
              </a:rPr>
              <a:t>' را نوشتیم تا با استفاده از آن بتوانیم مختصات مربوط به پلاک ها را از طریق فایل های </a:t>
            </a:r>
            <a:r>
              <a:rPr lang="en-US" sz="1995">
                <a:solidFill>
                  <a:srgbClr val="000000"/>
                </a:solidFill>
                <a:latin typeface="Public Sans"/>
                <a:ea typeface="Public Sans"/>
                <a:cs typeface="Public Sans"/>
                <a:sym typeface="Public Sans"/>
              </a:rPr>
              <a:t>xml</a:t>
            </a:r>
            <a:r>
              <a:rPr lang="ar-EG" sz="1995">
                <a:solidFill>
                  <a:srgbClr val="000000"/>
                </a:solidFill>
                <a:latin typeface="Public Sans"/>
                <a:ea typeface="Public Sans"/>
                <a:cs typeface="Public Sans"/>
                <a:sym typeface="Public Sans"/>
                <a:rtl val="true"/>
              </a:rPr>
              <a:t> مربوط به هر تصویر استخراج کنیم .</a:t>
            </a:r>
          </a:p>
          <a:p>
            <a:pPr algn="r" rtl="true">
              <a:lnSpc>
                <a:spcPts val="2793"/>
              </a:lnSpc>
            </a:pPr>
          </a:p>
          <a:p>
            <a:pPr algn="r" rtl="true">
              <a:lnSpc>
                <a:spcPts val="2793"/>
              </a:lnSpc>
            </a:pPr>
            <a:r>
              <a:rPr lang="ar-EG" sz="1995">
                <a:solidFill>
                  <a:srgbClr val="000000"/>
                </a:solidFill>
                <a:latin typeface="Public Sans"/>
                <a:ea typeface="Public Sans"/>
                <a:cs typeface="Public Sans"/>
                <a:sym typeface="Public Sans"/>
                <a:rtl val="true"/>
              </a:rPr>
              <a:t>سپس با استفاد از </a:t>
            </a:r>
            <a:r>
              <a:rPr lang="en-US" sz="1995">
                <a:solidFill>
                  <a:srgbClr val="000000"/>
                </a:solidFill>
                <a:latin typeface="Public Sans"/>
                <a:ea typeface="Public Sans"/>
                <a:cs typeface="Public Sans"/>
                <a:sym typeface="Public Sans"/>
              </a:rPr>
              <a:t>compose</a:t>
            </a:r>
            <a:r>
              <a:rPr lang="ar-EG" sz="1995">
                <a:solidFill>
                  <a:srgbClr val="000000"/>
                </a:solidFill>
                <a:latin typeface="Public Sans"/>
                <a:ea typeface="Public Sans"/>
                <a:cs typeface="Public Sans"/>
                <a:sym typeface="Public Sans"/>
                <a:rtl val="true"/>
              </a:rPr>
              <a:t> در </a:t>
            </a:r>
            <a:r>
              <a:rPr lang="en-US" sz="1995">
                <a:solidFill>
                  <a:srgbClr val="000000"/>
                </a:solidFill>
                <a:latin typeface="Public Sans"/>
                <a:ea typeface="Public Sans"/>
                <a:cs typeface="Public Sans"/>
                <a:sym typeface="Public Sans"/>
              </a:rPr>
              <a:t>PyTorch</a:t>
            </a:r>
            <a:r>
              <a:rPr lang="ar-EG" sz="1995">
                <a:solidFill>
                  <a:srgbClr val="000000"/>
                </a:solidFill>
                <a:latin typeface="Public Sans"/>
                <a:ea typeface="Public Sans"/>
                <a:cs typeface="Public Sans"/>
                <a:sym typeface="Public Sans"/>
                <a:rtl val="true"/>
              </a:rPr>
              <a:t> ، پیش پردازش و </a:t>
            </a:r>
            <a:r>
              <a:rPr lang="en-US" sz="1995">
                <a:solidFill>
                  <a:srgbClr val="000000"/>
                </a:solidFill>
                <a:latin typeface="Public Sans"/>
                <a:ea typeface="Public Sans"/>
                <a:cs typeface="Public Sans"/>
                <a:sym typeface="Public Sans"/>
              </a:rPr>
              <a:t>Augmentation</a:t>
            </a:r>
            <a:r>
              <a:rPr lang="ar-EG" sz="1995">
                <a:solidFill>
                  <a:srgbClr val="000000"/>
                </a:solidFill>
                <a:latin typeface="Public Sans"/>
                <a:ea typeface="Public Sans"/>
                <a:cs typeface="Public Sans"/>
                <a:sym typeface="Public Sans"/>
                <a:rtl val="true"/>
              </a:rPr>
              <a:t> را انجام دادیم.</a:t>
            </a:r>
          </a:p>
          <a:p>
            <a:pPr algn="r" rtl="true">
              <a:lnSpc>
                <a:spcPts val="2793"/>
              </a:lnSpc>
            </a:pPr>
          </a:p>
          <a:p>
            <a:pPr algn="r" rtl="true">
              <a:lnSpc>
                <a:spcPts val="279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7112963" y="3094393"/>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7" id="27"/>
          <p:cNvSpPr txBox="true"/>
          <p:nvPr/>
        </p:nvSpPr>
        <p:spPr>
          <a:xfrm rot="0">
            <a:off x="1028700" y="535409"/>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8" id="28"/>
          <p:cNvSpPr txBox="true"/>
          <p:nvPr/>
        </p:nvSpPr>
        <p:spPr>
          <a:xfrm rot="0">
            <a:off x="10246596" y="2999143"/>
            <a:ext cx="5699340" cy="2437127"/>
          </a:xfrm>
          <a:prstGeom prst="rect">
            <a:avLst/>
          </a:prstGeom>
        </p:spPr>
        <p:txBody>
          <a:bodyPr anchor="t" rtlCol="false" tIns="0" lIns="0" bIns="0" rIns="0">
            <a:spAutoFit/>
          </a:bodyPr>
          <a:lstStyle/>
          <a:p>
            <a:pPr algn="just">
              <a:lnSpc>
                <a:spcPts val="3220"/>
              </a:lnSpc>
            </a:pPr>
          </a:p>
          <a:p>
            <a:pPr algn="just" rtl="true">
              <a:lnSpc>
                <a:spcPts val="3220"/>
              </a:lnSpc>
            </a:pPr>
            <a:r>
              <a:rPr lang="ar-EG" sz="2300">
                <a:solidFill>
                  <a:srgbClr val="000000"/>
                </a:solidFill>
                <a:latin typeface="Retropix"/>
                <a:ea typeface="Retropix"/>
                <a:cs typeface="Retropix"/>
                <a:sym typeface="Retropix"/>
                <a:rtl val="true"/>
              </a:rPr>
              <a:t>تابع '</a:t>
            </a:r>
            <a:r>
              <a:rPr lang="en-US" sz="2300">
                <a:solidFill>
                  <a:srgbClr val="000000"/>
                </a:solidFill>
                <a:latin typeface="Retropix"/>
                <a:ea typeface="Retropix"/>
                <a:cs typeface="Retropix"/>
                <a:sym typeface="Retropix"/>
              </a:rPr>
              <a:t>show_image_with_bounding_box</a:t>
            </a:r>
            <a:r>
              <a:rPr lang="ar-EG" sz="2300">
                <a:solidFill>
                  <a:srgbClr val="000000"/>
                </a:solidFill>
                <a:latin typeface="Retropix"/>
                <a:ea typeface="Retropix"/>
                <a:cs typeface="Retropix"/>
                <a:sym typeface="Retropix"/>
                <a:rtl val="true"/>
              </a:rPr>
              <a:t>' را نوشتیم که با دریافت ورودی های آدرس دایرکتوری تصویر و مختصات پلاک خروجی از تابع '</a:t>
            </a:r>
            <a:r>
              <a:rPr lang="en-US" sz="2300">
                <a:solidFill>
                  <a:srgbClr val="000000"/>
                </a:solidFill>
                <a:latin typeface="Retropix"/>
                <a:ea typeface="Retropix"/>
                <a:cs typeface="Retropix"/>
                <a:sym typeface="Retropix"/>
              </a:rPr>
              <a:t>get_plate_coordinates</a:t>
            </a:r>
            <a:r>
              <a:rPr lang="ar-EG" sz="2300">
                <a:solidFill>
                  <a:srgbClr val="000000"/>
                </a:solidFill>
                <a:latin typeface="Retropix"/>
                <a:ea typeface="Retropix"/>
                <a:cs typeface="Retropix"/>
                <a:sym typeface="Retropix"/>
                <a:rtl val="true"/>
              </a:rPr>
              <a:t>' بتواند پلاک را روی تصویر مربوطه نمایش بدهد.</a:t>
            </a:r>
          </a:p>
        </p:txBody>
      </p:sp>
      <p:sp>
        <p:nvSpPr>
          <p:cNvPr name="Freeform 29" id="29"/>
          <p:cNvSpPr/>
          <p:nvPr/>
        </p:nvSpPr>
        <p:spPr>
          <a:xfrm flipH="false" flipV="false" rot="0">
            <a:off x="1665472" y="2673207"/>
            <a:ext cx="6034103" cy="6034103"/>
          </a:xfrm>
          <a:custGeom>
            <a:avLst/>
            <a:gdLst/>
            <a:ahLst/>
            <a:cxnLst/>
            <a:rect r="r" b="b" t="t" l="l"/>
            <a:pathLst>
              <a:path h="6034103" w="6034103">
                <a:moveTo>
                  <a:pt x="0" y="0"/>
                </a:moveTo>
                <a:lnTo>
                  <a:pt x="6034103" y="0"/>
                </a:lnTo>
                <a:lnTo>
                  <a:pt x="6034103" y="6034103"/>
                </a:lnTo>
                <a:lnTo>
                  <a:pt x="0" y="603410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0" id="30"/>
          <p:cNvSpPr/>
          <p:nvPr/>
        </p:nvSpPr>
        <p:spPr>
          <a:xfrm flipH="false" flipV="false" rot="0">
            <a:off x="1665472" y="3685563"/>
            <a:ext cx="5771084" cy="4586989"/>
          </a:xfrm>
          <a:custGeom>
            <a:avLst/>
            <a:gdLst/>
            <a:ahLst/>
            <a:cxnLst/>
            <a:rect r="r" b="b" t="t" l="l"/>
            <a:pathLst>
              <a:path h="4586989" w="5771084">
                <a:moveTo>
                  <a:pt x="0" y="0"/>
                </a:moveTo>
                <a:lnTo>
                  <a:pt x="5771084" y="0"/>
                </a:lnTo>
                <a:lnTo>
                  <a:pt x="5771084" y="4586989"/>
                </a:lnTo>
                <a:lnTo>
                  <a:pt x="0" y="4586989"/>
                </a:lnTo>
                <a:lnTo>
                  <a:pt x="0" y="0"/>
                </a:lnTo>
                <a:close/>
              </a:path>
            </a:pathLst>
          </a:custGeom>
          <a:blipFill>
            <a:blip r:embed="rId25"/>
            <a:stretch>
              <a:fillRect l="-21627" t="-38350" r="-159546" b="-60638"/>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7112963" y="3094393"/>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7" id="27"/>
          <p:cNvSpPr txBox="true"/>
          <p:nvPr/>
        </p:nvSpPr>
        <p:spPr>
          <a:xfrm rot="0">
            <a:off x="1028700" y="535409"/>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8" id="28"/>
          <p:cNvSpPr txBox="true"/>
          <p:nvPr/>
        </p:nvSpPr>
        <p:spPr>
          <a:xfrm rot="0">
            <a:off x="10246596" y="2999143"/>
            <a:ext cx="5699340" cy="3637277"/>
          </a:xfrm>
          <a:prstGeom prst="rect">
            <a:avLst/>
          </a:prstGeom>
        </p:spPr>
        <p:txBody>
          <a:bodyPr anchor="t" rtlCol="false" tIns="0" lIns="0" bIns="0" rIns="0">
            <a:spAutoFit/>
          </a:bodyPr>
          <a:lstStyle/>
          <a:p>
            <a:pPr algn="just">
              <a:lnSpc>
                <a:spcPts val="3220"/>
              </a:lnSpc>
            </a:pPr>
          </a:p>
          <a:p>
            <a:pPr algn="just" rtl="true">
              <a:lnSpc>
                <a:spcPts val="3220"/>
              </a:lnSpc>
            </a:pPr>
            <a:r>
              <a:rPr lang="ar-EG" sz="2300">
                <a:solidFill>
                  <a:srgbClr val="000000"/>
                </a:solidFill>
                <a:latin typeface="Retropix"/>
                <a:ea typeface="Retropix"/>
                <a:cs typeface="Retropix"/>
                <a:sym typeface="Retropix"/>
                <a:rtl val="true"/>
              </a:rPr>
              <a:t>با کمک کلاس '</a:t>
            </a:r>
            <a:r>
              <a:rPr lang="en-US" sz="2300">
                <a:solidFill>
                  <a:srgbClr val="000000"/>
                </a:solidFill>
                <a:latin typeface="Retropix"/>
                <a:ea typeface="Retropix"/>
                <a:cs typeface="Retropix"/>
                <a:sym typeface="Retropix"/>
              </a:rPr>
              <a:t>LicensePlateDataset</a:t>
            </a:r>
            <a:r>
              <a:rPr lang="ar-EG" sz="2300">
                <a:solidFill>
                  <a:srgbClr val="000000"/>
                </a:solidFill>
                <a:latin typeface="Retropix"/>
                <a:ea typeface="Retropix"/>
                <a:cs typeface="Retropix"/>
                <a:sym typeface="Retropix"/>
                <a:rtl val="true"/>
              </a:rPr>
              <a:t>' دیتاهای آموزشی و اعتبارسنجی را به مشخصات مورد نیاز تبدیل میکنیم و با استفاده از این کلاس برای داده های آموزش و ارزیابی دیتا لودر تعریف کردیم که دیتاست ایجاد شده از تصاویر توسط کلاس '</a:t>
            </a:r>
            <a:r>
              <a:rPr lang="en-US" sz="2300">
                <a:solidFill>
                  <a:srgbClr val="000000"/>
                </a:solidFill>
                <a:latin typeface="Retropix"/>
                <a:ea typeface="Retropix"/>
                <a:cs typeface="Retropix"/>
                <a:sym typeface="Retropix"/>
              </a:rPr>
              <a:t>LicensePlateDataset</a:t>
            </a:r>
            <a:r>
              <a:rPr lang="ar-EG" sz="2300">
                <a:solidFill>
                  <a:srgbClr val="000000"/>
                </a:solidFill>
                <a:latin typeface="Retropix"/>
                <a:ea typeface="Retropix"/>
                <a:cs typeface="Retropix"/>
                <a:sym typeface="Retropix"/>
                <a:rtl val="true"/>
              </a:rPr>
              <a:t>' را آماده سازی و لود کند .</a:t>
            </a:r>
          </a:p>
          <a:p>
            <a:pPr algn="just" rtl="true">
              <a:lnSpc>
                <a:spcPts val="32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665200" y="1143421"/>
            <a:ext cx="6862132" cy="6862132"/>
            <a:chOff x="0" y="0"/>
            <a:chExt cx="9149510" cy="9149510"/>
          </a:xfrm>
        </p:grpSpPr>
        <p:sp>
          <p:nvSpPr>
            <p:cNvPr name="Freeform 9" id="9"/>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9052698"/>
            <a:ext cx="18288000" cy="1234302"/>
            <a:chOff x="0" y="0"/>
            <a:chExt cx="4816593" cy="325084"/>
          </a:xfrm>
        </p:grpSpPr>
        <p:sp>
          <p:nvSpPr>
            <p:cNvPr name="Freeform 13" id="13"/>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4" id="14"/>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5" id="15"/>
          <p:cNvGrpSpPr/>
          <p:nvPr/>
        </p:nvGrpSpPr>
        <p:grpSpPr>
          <a:xfrm rot="0">
            <a:off x="237414" y="9267586"/>
            <a:ext cx="804526" cy="804526"/>
            <a:chOff x="0" y="0"/>
            <a:chExt cx="1072702" cy="1072702"/>
          </a:xfrm>
        </p:grpSpPr>
        <p:sp>
          <p:nvSpPr>
            <p:cNvPr name="Freeform 16" id="16"/>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8" id="18"/>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3" id="23"/>
          <p:cNvGrpSpPr/>
          <p:nvPr/>
        </p:nvGrpSpPr>
        <p:grpSpPr>
          <a:xfrm rot="0">
            <a:off x="15109868" y="9297158"/>
            <a:ext cx="2801811" cy="712035"/>
            <a:chOff x="0" y="0"/>
            <a:chExt cx="737925" cy="187532"/>
          </a:xfrm>
        </p:grpSpPr>
        <p:sp>
          <p:nvSpPr>
            <p:cNvPr name="Freeform 24" id="24"/>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5" id="25"/>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6" id="26"/>
          <p:cNvSpPr/>
          <p:nvPr/>
        </p:nvSpPr>
        <p:spPr>
          <a:xfrm flipH="false" flipV="false" rot="0">
            <a:off x="7112963" y="3094393"/>
            <a:ext cx="484735" cy="825401"/>
          </a:xfrm>
          <a:custGeom>
            <a:avLst/>
            <a:gdLst/>
            <a:ahLst/>
            <a:cxnLst/>
            <a:rect r="r" b="b" t="t" l="l"/>
            <a:pathLst>
              <a:path h="825401" w="484735">
                <a:moveTo>
                  <a:pt x="0" y="0"/>
                </a:moveTo>
                <a:lnTo>
                  <a:pt x="484735" y="0"/>
                </a:lnTo>
                <a:lnTo>
                  <a:pt x="484735" y="825401"/>
                </a:lnTo>
                <a:lnTo>
                  <a:pt x="0" y="8254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7" id="27"/>
          <p:cNvSpPr txBox="true"/>
          <p:nvPr/>
        </p:nvSpPr>
        <p:spPr>
          <a:xfrm rot="0">
            <a:off x="1028700" y="535409"/>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8" id="28"/>
          <p:cNvSpPr txBox="true"/>
          <p:nvPr/>
        </p:nvSpPr>
        <p:spPr>
          <a:xfrm rot="0">
            <a:off x="10094196" y="2232568"/>
            <a:ext cx="5699340" cy="5237477"/>
          </a:xfrm>
          <a:prstGeom prst="rect">
            <a:avLst/>
          </a:prstGeom>
        </p:spPr>
        <p:txBody>
          <a:bodyPr anchor="t" rtlCol="false" tIns="0" lIns="0" bIns="0" rIns="0">
            <a:spAutoFit/>
          </a:bodyPr>
          <a:lstStyle/>
          <a:p>
            <a:pPr algn="just">
              <a:lnSpc>
                <a:spcPts val="3220"/>
              </a:lnSpc>
            </a:pPr>
          </a:p>
          <a:p>
            <a:pPr algn="just" rtl="true">
              <a:lnSpc>
                <a:spcPts val="3220"/>
              </a:lnSpc>
            </a:pPr>
            <a:r>
              <a:rPr lang="ar-EG" sz="2300">
                <a:solidFill>
                  <a:srgbClr val="000000"/>
                </a:solidFill>
                <a:latin typeface="Retropix"/>
                <a:ea typeface="Retropix"/>
                <a:cs typeface="Retropix"/>
                <a:sym typeface="Retropix"/>
                <a:rtl val="true"/>
              </a:rPr>
              <a:t>در ادامه مدل از پیش آموزش دیده </a:t>
            </a:r>
            <a:r>
              <a:rPr lang="en-US" sz="2300">
                <a:solidFill>
                  <a:srgbClr val="000000"/>
                </a:solidFill>
                <a:latin typeface="Retropix"/>
                <a:ea typeface="Retropix"/>
                <a:cs typeface="Retropix"/>
                <a:sym typeface="Retropix"/>
              </a:rPr>
              <a:t>YOLO</a:t>
            </a:r>
            <a:r>
              <a:rPr lang="ar-EG" sz="2300">
                <a:solidFill>
                  <a:srgbClr val="000000"/>
                </a:solidFill>
                <a:latin typeface="Retropix"/>
                <a:ea typeface="Retropix"/>
                <a:cs typeface="Retropix"/>
                <a:sym typeface="Retropix"/>
                <a:rtl val="true"/>
              </a:rPr>
              <a:t> موجود در کتابخانه </a:t>
            </a:r>
            <a:r>
              <a:rPr lang="en-US" sz="2300">
                <a:solidFill>
                  <a:srgbClr val="000000"/>
                </a:solidFill>
                <a:latin typeface="Retropix"/>
                <a:ea typeface="Retropix"/>
                <a:cs typeface="Retropix"/>
                <a:sym typeface="Retropix"/>
              </a:rPr>
              <a:t>Torch</a:t>
            </a:r>
            <a:r>
              <a:rPr lang="ar-EG" sz="2300">
                <a:solidFill>
                  <a:srgbClr val="000000"/>
                </a:solidFill>
                <a:latin typeface="Retropix"/>
                <a:ea typeface="Retropix"/>
                <a:cs typeface="Retropix"/>
                <a:sym typeface="Retropix"/>
                <a:rtl val="true"/>
              </a:rPr>
              <a:t> را بارگذاری کردیم و تنظیمات مربوط به آنرا انجام دادیم.</a:t>
            </a:r>
          </a:p>
          <a:p>
            <a:pPr algn="just" rtl="true">
              <a:lnSpc>
                <a:spcPts val="3220"/>
              </a:lnSpc>
            </a:pPr>
            <a:r>
              <a:rPr lang="ar-EG" sz="2300">
                <a:solidFill>
                  <a:srgbClr val="000000"/>
                </a:solidFill>
                <a:latin typeface="Retropix"/>
                <a:ea typeface="Retropix"/>
                <a:cs typeface="Retropix"/>
                <a:sym typeface="Retropix"/>
                <a:rtl val="true"/>
              </a:rPr>
              <a:t>با استفاده از بهینه ساز '</a:t>
            </a:r>
            <a:r>
              <a:rPr lang="en-US" sz="2300">
                <a:solidFill>
                  <a:srgbClr val="000000"/>
                </a:solidFill>
                <a:latin typeface="Retropix"/>
                <a:ea typeface="Retropix"/>
                <a:cs typeface="Retropix"/>
                <a:sym typeface="Retropix"/>
              </a:rPr>
              <a:t>Adam</a:t>
            </a:r>
            <a:r>
              <a:rPr lang="ar-EG" sz="2300">
                <a:solidFill>
                  <a:srgbClr val="000000"/>
                </a:solidFill>
                <a:latin typeface="Retropix"/>
                <a:ea typeface="Retropix"/>
                <a:cs typeface="Retropix"/>
                <a:sym typeface="Retropix"/>
                <a:rtl val="true"/>
              </a:rPr>
              <a:t>' و محاسبه </a:t>
            </a:r>
            <a:r>
              <a:rPr lang="en-US" sz="2300">
                <a:solidFill>
                  <a:srgbClr val="000000"/>
                </a:solidFill>
                <a:latin typeface="Retropix"/>
                <a:ea typeface="Retropix"/>
                <a:cs typeface="Retropix"/>
                <a:sym typeface="Retropix"/>
              </a:rPr>
              <a:t>loss</a:t>
            </a:r>
            <a:r>
              <a:rPr lang="ar-EG" sz="2300">
                <a:solidFill>
                  <a:srgbClr val="000000"/>
                </a:solidFill>
                <a:latin typeface="Retropix"/>
                <a:ea typeface="Retropix"/>
                <a:cs typeface="Retropix"/>
                <a:sym typeface="Retropix"/>
                <a:rtl val="true"/>
              </a:rPr>
              <a:t> از روش '</a:t>
            </a:r>
            <a:r>
              <a:rPr lang="en-US" sz="2300">
                <a:solidFill>
                  <a:srgbClr val="000000"/>
                </a:solidFill>
                <a:latin typeface="Retropix"/>
                <a:ea typeface="Retropix"/>
                <a:cs typeface="Retropix"/>
                <a:sym typeface="Retropix"/>
              </a:rPr>
              <a:t>CrossEntropy</a:t>
            </a:r>
            <a:r>
              <a:rPr lang="ar-EG" sz="2300">
                <a:solidFill>
                  <a:srgbClr val="000000"/>
                </a:solidFill>
                <a:latin typeface="Retropix"/>
                <a:ea typeface="Retropix"/>
                <a:cs typeface="Retropix"/>
                <a:sym typeface="Retropix"/>
                <a:rtl val="true"/>
              </a:rPr>
              <a:t>' مدل را با کمک یک حلقه آموزش دادیم.</a:t>
            </a:r>
          </a:p>
          <a:p>
            <a:pPr algn="just" rtl="true">
              <a:lnSpc>
                <a:spcPts val="3220"/>
              </a:lnSpc>
            </a:pPr>
            <a:r>
              <a:rPr lang="ar-EG" sz="2300">
                <a:solidFill>
                  <a:srgbClr val="000000"/>
                </a:solidFill>
                <a:latin typeface="Retropix"/>
                <a:ea typeface="Retropix"/>
                <a:cs typeface="Retropix"/>
                <a:sym typeface="Retropix"/>
                <a:rtl val="true"/>
              </a:rPr>
              <a:t>پس از اتمام آموزش مدل ، آنرا ذخیره می کنیم تا بتوانیم آنرا برای استفاده ی مجدد در دسترس داشته باشیم.</a:t>
            </a:r>
          </a:p>
          <a:p>
            <a:pPr algn="just" rtl="true">
              <a:lnSpc>
                <a:spcPts val="3220"/>
              </a:lnSpc>
            </a:pPr>
            <a:r>
              <a:rPr lang="ar-EG" sz="2300">
                <a:solidFill>
                  <a:srgbClr val="000000"/>
                </a:solidFill>
                <a:latin typeface="Retropix"/>
                <a:ea typeface="Retropix"/>
                <a:cs typeface="Retropix"/>
                <a:sym typeface="Retropix"/>
                <a:rtl val="true"/>
              </a:rPr>
              <a:t>برای انجام ادامه مراحل مدل ذخیره شده را لود و بارگذاری می کنیم.</a:t>
            </a:r>
          </a:p>
          <a:p>
            <a:pPr algn="just" rtl="true">
              <a:lnSpc>
                <a:spcPts val="32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7A7B"/>
        </a:solidFill>
      </p:bgPr>
    </p:bg>
    <p:spTree>
      <p:nvGrpSpPr>
        <p:cNvPr id="1" name=""/>
        <p:cNvGrpSpPr/>
        <p:nvPr/>
      </p:nvGrpSpPr>
      <p:grpSpPr>
        <a:xfrm>
          <a:off x="0" y="0"/>
          <a:ext cx="0" cy="0"/>
          <a:chOff x="0" y="0"/>
          <a:chExt cx="0" cy="0"/>
        </a:xfrm>
      </p:grpSpPr>
      <p:grpSp>
        <p:nvGrpSpPr>
          <p:cNvPr name="Group 2" id="2"/>
          <p:cNvGrpSpPr/>
          <p:nvPr/>
        </p:nvGrpSpPr>
        <p:grpSpPr>
          <a:xfrm rot="0">
            <a:off x="9360400" y="838621"/>
            <a:ext cx="6862132" cy="6862132"/>
            <a:chOff x="0" y="0"/>
            <a:chExt cx="9149510" cy="9149510"/>
          </a:xfrm>
        </p:grpSpPr>
        <p:sp>
          <p:nvSpPr>
            <p:cNvPr name="Freeform 3" id="3"/>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9512800" y="991021"/>
            <a:ext cx="6862132" cy="6862132"/>
            <a:chOff x="0" y="0"/>
            <a:chExt cx="9149510" cy="9149510"/>
          </a:xfrm>
        </p:grpSpPr>
        <p:sp>
          <p:nvSpPr>
            <p:cNvPr name="Freeform 6" id="6"/>
            <p:cNvSpPr/>
            <p:nvPr/>
          </p:nvSpPr>
          <p:spPr>
            <a:xfrm flipH="false" flipV="false" rot="0">
              <a:off x="0" y="0"/>
              <a:ext cx="9149510" cy="9149510"/>
            </a:xfrm>
            <a:custGeom>
              <a:avLst/>
              <a:gdLst/>
              <a:ahLst/>
              <a:cxnLst/>
              <a:rect r="r" b="b" t="t" l="l"/>
              <a:pathLst>
                <a:path h="9149510" w="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41154" y="287255"/>
              <a:ext cx="444643" cy="430091"/>
            </a:xfrm>
            <a:custGeom>
              <a:avLst/>
              <a:gdLst/>
              <a:ahLst/>
              <a:cxnLst/>
              <a:rect r="r" b="b" t="t" l="l"/>
              <a:pathLst>
                <a:path h="430091" w="444643">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0">
            <a:off x="7555328" y="2216027"/>
            <a:ext cx="333483" cy="322569"/>
          </a:xfrm>
          <a:custGeom>
            <a:avLst/>
            <a:gdLst/>
            <a:ahLst/>
            <a:cxnLst/>
            <a:rect r="r" b="b" t="t" l="l"/>
            <a:pathLst>
              <a:path h="322569" w="333483">
                <a:moveTo>
                  <a:pt x="0" y="0"/>
                </a:moveTo>
                <a:lnTo>
                  <a:pt x="333483" y="0"/>
                </a:lnTo>
                <a:lnTo>
                  <a:pt x="333483" y="322569"/>
                </a:lnTo>
                <a:lnTo>
                  <a:pt x="0" y="322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336205" y="4391762"/>
            <a:ext cx="188960" cy="182776"/>
          </a:xfrm>
          <a:custGeom>
            <a:avLst/>
            <a:gdLst/>
            <a:ahLst/>
            <a:cxnLst/>
            <a:rect r="r" b="b" t="t" l="l"/>
            <a:pathLst>
              <a:path h="182776" w="188960">
                <a:moveTo>
                  <a:pt x="0" y="0"/>
                </a:moveTo>
                <a:lnTo>
                  <a:pt x="188960" y="0"/>
                </a:lnTo>
                <a:lnTo>
                  <a:pt x="188960" y="182776"/>
                </a:lnTo>
                <a:lnTo>
                  <a:pt x="0" y="182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9052698"/>
            <a:ext cx="18288000" cy="1234302"/>
            <a:chOff x="0" y="0"/>
            <a:chExt cx="4816593" cy="325084"/>
          </a:xfrm>
        </p:grpSpPr>
        <p:sp>
          <p:nvSpPr>
            <p:cNvPr name="Freeform 11" id="11"/>
            <p:cNvSpPr/>
            <p:nvPr/>
          </p:nvSpPr>
          <p:spPr>
            <a:xfrm flipH="false" flipV="false" rot="0">
              <a:off x="0" y="0"/>
              <a:ext cx="4816592" cy="325084"/>
            </a:xfrm>
            <a:custGeom>
              <a:avLst/>
              <a:gdLst/>
              <a:ahLst/>
              <a:cxnLst/>
              <a:rect r="r" b="b" t="t" l="l"/>
              <a:pathLst>
                <a:path h="325084" w="4816592">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name="TextBox 12" id="12"/>
            <p:cNvSpPr txBox="true"/>
            <p:nvPr/>
          </p:nvSpPr>
          <p:spPr>
            <a:xfrm>
              <a:off x="0" y="-38100"/>
              <a:ext cx="4816593" cy="363184"/>
            </a:xfrm>
            <a:prstGeom prst="rect">
              <a:avLst/>
            </a:prstGeom>
          </p:spPr>
          <p:txBody>
            <a:bodyPr anchor="ctr" rtlCol="false" tIns="254000" lIns="254000" bIns="254000" rIns="254000"/>
            <a:lstStyle/>
            <a:p>
              <a:pPr algn="l">
                <a:lnSpc>
                  <a:spcPts val="2100"/>
                </a:lnSpc>
              </a:pPr>
            </a:p>
          </p:txBody>
        </p:sp>
      </p:grpSp>
      <p:grpSp>
        <p:nvGrpSpPr>
          <p:cNvPr name="Group 13" id="13"/>
          <p:cNvGrpSpPr/>
          <p:nvPr/>
        </p:nvGrpSpPr>
        <p:grpSpPr>
          <a:xfrm rot="0">
            <a:off x="237414" y="9267586"/>
            <a:ext cx="804526" cy="804526"/>
            <a:chOff x="0" y="0"/>
            <a:chExt cx="1072702" cy="1072702"/>
          </a:xfrm>
        </p:grpSpPr>
        <p:sp>
          <p:nvSpPr>
            <p:cNvPr name="Freeform 14" id="14"/>
            <p:cNvSpPr/>
            <p:nvPr/>
          </p:nvSpPr>
          <p:spPr>
            <a:xfrm flipH="false" flipV="false" rot="0">
              <a:off x="0" y="0"/>
              <a:ext cx="1072702" cy="1072702"/>
            </a:xfrm>
            <a:custGeom>
              <a:avLst/>
              <a:gdLst/>
              <a:ahLst/>
              <a:cxnLst/>
              <a:rect r="r" b="b" t="t" l="l"/>
              <a:pathLst>
                <a:path h="1072702" w="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58445" y="150016"/>
              <a:ext cx="755811" cy="772669"/>
            </a:xfrm>
            <a:custGeom>
              <a:avLst/>
              <a:gdLst/>
              <a:ahLst/>
              <a:cxnLst/>
              <a:rect r="r" b="b" t="t" l="l"/>
              <a:pathLst>
                <a:path h="772669" w="755811">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6" id="16"/>
          <p:cNvSpPr/>
          <p:nvPr/>
        </p:nvSpPr>
        <p:spPr>
          <a:xfrm flipH="false" flipV="false" rot="0">
            <a:off x="1423082" y="9291263"/>
            <a:ext cx="807064" cy="757173"/>
          </a:xfrm>
          <a:custGeom>
            <a:avLst/>
            <a:gdLst/>
            <a:ahLst/>
            <a:cxnLst/>
            <a:rect r="r" b="b" t="t" l="l"/>
            <a:pathLst>
              <a:path h="757173" w="807064">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2395752" y="9327294"/>
            <a:ext cx="662689" cy="685111"/>
          </a:xfrm>
          <a:custGeom>
            <a:avLst/>
            <a:gdLst/>
            <a:ahLst/>
            <a:cxnLst/>
            <a:rect r="r" b="b" t="t" l="l"/>
            <a:pathLst>
              <a:path h="685111" w="662689">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4062279" y="9335724"/>
            <a:ext cx="668249" cy="668249"/>
          </a:xfrm>
          <a:custGeom>
            <a:avLst/>
            <a:gdLst/>
            <a:ahLst/>
            <a:cxnLst/>
            <a:rect r="r" b="b" t="t" l="l"/>
            <a:pathLst>
              <a:path h="668249" w="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3224046" y="9309278"/>
            <a:ext cx="672629" cy="721142"/>
          </a:xfrm>
          <a:custGeom>
            <a:avLst/>
            <a:gdLst/>
            <a:ahLst/>
            <a:cxnLst/>
            <a:rect r="r" b="b" t="t" l="l"/>
            <a:pathLst>
              <a:path h="721142" w="672629">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4877084" y="9291263"/>
            <a:ext cx="905315" cy="757173"/>
          </a:xfrm>
          <a:custGeom>
            <a:avLst/>
            <a:gdLst/>
            <a:ahLst/>
            <a:cxnLst/>
            <a:rect r="r" b="b" t="t" l="l"/>
            <a:pathLst>
              <a:path h="757173" w="905315">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1" id="21"/>
          <p:cNvGrpSpPr/>
          <p:nvPr/>
        </p:nvGrpSpPr>
        <p:grpSpPr>
          <a:xfrm rot="0">
            <a:off x="15109868" y="9297158"/>
            <a:ext cx="2801811" cy="712035"/>
            <a:chOff x="0" y="0"/>
            <a:chExt cx="737925" cy="187532"/>
          </a:xfrm>
        </p:grpSpPr>
        <p:sp>
          <p:nvSpPr>
            <p:cNvPr name="Freeform 22" id="22"/>
            <p:cNvSpPr/>
            <p:nvPr/>
          </p:nvSpPr>
          <p:spPr>
            <a:xfrm flipH="false" flipV="false" rot="0">
              <a:off x="0" y="0"/>
              <a:ext cx="737925" cy="187532"/>
            </a:xfrm>
            <a:custGeom>
              <a:avLst/>
              <a:gdLst/>
              <a:ahLst/>
              <a:cxnLst/>
              <a:rect r="r" b="b" t="t" l="l"/>
              <a:pathLst>
                <a:path h="187532" w="737925">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name="TextBox 23" id="23"/>
            <p:cNvSpPr txBox="true"/>
            <p:nvPr/>
          </p:nvSpPr>
          <p:spPr>
            <a:xfrm>
              <a:off x="0" y="-66675"/>
              <a:ext cx="737925" cy="254207"/>
            </a:xfrm>
            <a:prstGeom prst="rect">
              <a:avLst/>
            </a:prstGeom>
          </p:spPr>
          <p:txBody>
            <a:bodyPr anchor="ctr" rtlCol="false" tIns="50800" lIns="50800" bIns="50800" rIns="50800"/>
            <a:lstStyle/>
            <a:p>
              <a:pPr algn="ctr" marL="0" indent="0" lvl="0">
                <a:lnSpc>
                  <a:spcPts val="2240"/>
                </a:lnSpc>
                <a:spcBef>
                  <a:spcPct val="0"/>
                </a:spcBef>
              </a:pPr>
              <a:r>
                <a:rPr lang="en-US" sz="1600" u="sng">
                  <a:solidFill>
                    <a:srgbClr val="000000"/>
                  </a:solidFill>
                  <a:latin typeface="Retropix"/>
                  <a:ea typeface="Retropix"/>
                  <a:cs typeface="Retropix"/>
                  <a:sym typeface="Retropix"/>
                  <a:hlinkClick r:id="rId20" action="ppaction://hlinksldjump"/>
                </a:rPr>
                <a:t>Back to Agenda Page</a:t>
              </a:r>
            </a:p>
          </p:txBody>
        </p:sp>
      </p:grpSp>
      <p:sp>
        <p:nvSpPr>
          <p:cNvPr name="Freeform 24" id="24"/>
          <p:cNvSpPr/>
          <p:nvPr/>
        </p:nvSpPr>
        <p:spPr>
          <a:xfrm flipH="false" flipV="false" rot="0">
            <a:off x="7919227" y="616000"/>
            <a:ext cx="484735" cy="825401"/>
          </a:xfrm>
          <a:custGeom>
            <a:avLst/>
            <a:gdLst/>
            <a:ahLst/>
            <a:cxnLst/>
            <a:rect r="r" b="b" t="t" l="l"/>
            <a:pathLst>
              <a:path h="825401" w="484735">
                <a:moveTo>
                  <a:pt x="0" y="0"/>
                </a:moveTo>
                <a:lnTo>
                  <a:pt x="484735" y="0"/>
                </a:lnTo>
                <a:lnTo>
                  <a:pt x="484735" y="825400"/>
                </a:lnTo>
                <a:lnTo>
                  <a:pt x="0" y="8254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5" id="25"/>
          <p:cNvSpPr txBox="true"/>
          <p:nvPr/>
        </p:nvSpPr>
        <p:spPr>
          <a:xfrm rot="0">
            <a:off x="1028700" y="18195"/>
            <a:ext cx="6326630" cy="1792410"/>
          </a:xfrm>
          <a:prstGeom prst="rect">
            <a:avLst/>
          </a:prstGeom>
        </p:spPr>
        <p:txBody>
          <a:bodyPr anchor="t" rtlCol="false" tIns="0" lIns="0" bIns="0" rIns="0">
            <a:spAutoFit/>
          </a:bodyPr>
          <a:lstStyle/>
          <a:p>
            <a:pPr algn="just" rtl="true">
              <a:lnSpc>
                <a:spcPts val="8120"/>
              </a:lnSpc>
            </a:pPr>
            <a:r>
              <a:rPr lang="ar-EG" sz="5800">
                <a:solidFill>
                  <a:srgbClr val="FFFFFF"/>
                </a:solidFill>
                <a:latin typeface="Retropix"/>
                <a:ea typeface="Retropix"/>
                <a:cs typeface="Retropix"/>
                <a:sym typeface="Retropix"/>
                <a:rtl val="true"/>
              </a:rPr>
              <a:t>پوشش پلاک خودرو</a:t>
            </a:r>
          </a:p>
          <a:p>
            <a:pPr algn="just">
              <a:lnSpc>
                <a:spcPts val="5983"/>
              </a:lnSpc>
            </a:pPr>
            <a:r>
              <a:rPr lang="en-US" sz="3100">
                <a:solidFill>
                  <a:srgbClr val="FFFFFF"/>
                </a:solidFill>
                <a:latin typeface="Retropix"/>
                <a:ea typeface="Retropix"/>
                <a:cs typeface="Retropix"/>
                <a:sym typeface="Retropix"/>
              </a:rPr>
              <a:t>loading data &amp; preprocessing</a:t>
            </a:r>
          </a:p>
        </p:txBody>
      </p:sp>
      <p:sp>
        <p:nvSpPr>
          <p:cNvPr name="TextBox 26" id="26"/>
          <p:cNvSpPr txBox="true"/>
          <p:nvPr/>
        </p:nvSpPr>
        <p:spPr>
          <a:xfrm rot="0">
            <a:off x="10367251" y="2242093"/>
            <a:ext cx="5153230" cy="5458660"/>
          </a:xfrm>
          <a:prstGeom prst="rect">
            <a:avLst/>
          </a:prstGeom>
        </p:spPr>
        <p:txBody>
          <a:bodyPr anchor="t" rtlCol="false" tIns="0" lIns="0" bIns="0" rIns="0">
            <a:spAutoFit/>
          </a:bodyPr>
          <a:lstStyle/>
          <a:p>
            <a:pPr algn="just">
              <a:lnSpc>
                <a:spcPts val="2911"/>
              </a:lnSpc>
            </a:pPr>
          </a:p>
          <a:p>
            <a:pPr algn="just" rtl="true">
              <a:lnSpc>
                <a:spcPts val="2911"/>
              </a:lnSpc>
            </a:pPr>
            <a:r>
              <a:rPr lang="en-US" sz="2079">
                <a:solidFill>
                  <a:srgbClr val="000000"/>
                </a:solidFill>
                <a:latin typeface="Retropix"/>
                <a:ea typeface="Retropix"/>
                <a:cs typeface="Retropix"/>
                <a:sym typeface="Retropix"/>
              </a:rPr>
              <a:t>۱</a:t>
            </a:r>
            <a:r>
              <a:rPr lang="ar-EG" sz="2079">
                <a:solidFill>
                  <a:srgbClr val="000000"/>
                </a:solidFill>
                <a:latin typeface="Retropix"/>
                <a:ea typeface="Retropix"/>
                <a:cs typeface="Retropix"/>
                <a:sym typeface="Retropix"/>
                <a:rtl val="true"/>
              </a:rPr>
              <a:t>- مشخصات </a:t>
            </a:r>
            <a:r>
              <a:rPr lang="en-US" sz="2079">
                <a:solidFill>
                  <a:srgbClr val="000000"/>
                </a:solidFill>
                <a:latin typeface="Retropix"/>
                <a:ea typeface="Retropix"/>
                <a:cs typeface="Retropix"/>
                <a:sym typeface="Retropix"/>
              </a:rPr>
              <a:t>YOLOv3</a:t>
            </a:r>
            <a:r>
              <a:rPr lang="ar-EG" sz="2079">
                <a:solidFill>
                  <a:srgbClr val="000000"/>
                </a:solidFill>
                <a:latin typeface="Retropix"/>
                <a:ea typeface="Retropix"/>
                <a:cs typeface="Retropix"/>
                <a:sym typeface="Retropix"/>
                <a:rtl val="true"/>
              </a:rPr>
              <a:t> در </a:t>
            </a:r>
            <a:r>
              <a:rPr lang="en-US" sz="2079">
                <a:solidFill>
                  <a:srgbClr val="000000"/>
                </a:solidFill>
                <a:latin typeface="Retropix"/>
                <a:ea typeface="Retropix"/>
                <a:cs typeface="Retropix"/>
                <a:sym typeface="Retropix"/>
              </a:rPr>
              <a:t>PyTorch</a:t>
            </a:r>
            <a:r>
              <a:rPr lang="ar-EG" sz="2079">
                <a:solidFill>
                  <a:srgbClr val="000000"/>
                </a:solidFill>
                <a:latin typeface="Retropix"/>
                <a:ea typeface="Retropix"/>
                <a:cs typeface="Retropix"/>
                <a:sym typeface="Retropix"/>
                <a:rtl val="true"/>
              </a:rPr>
              <a:t>:</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نام مدل: </a:t>
            </a:r>
            <a:r>
              <a:rPr lang="en-US" sz="2079">
                <a:solidFill>
                  <a:srgbClr val="000000"/>
                </a:solidFill>
                <a:latin typeface="Retropix"/>
                <a:ea typeface="Retropix"/>
                <a:cs typeface="Retropix"/>
                <a:sym typeface="Retropix"/>
              </a:rPr>
              <a:t>YOLOv3 (You Only Look Once)</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وظیفه: تشخیص اشیا در تصاویر</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سرعت و دقت: تعادل بین دقت بالا و سرعت زیاد (به‌ویژه برای پردازش هم‌زمان تصاویر و ویدیوها)</a:t>
            </a:r>
          </a:p>
          <a:p>
            <a:pPr algn="just" rtl="true">
              <a:lnSpc>
                <a:spcPts val="2911"/>
              </a:lnSpc>
            </a:pPr>
          </a:p>
          <a:p>
            <a:pPr algn="just" rtl="true">
              <a:lnSpc>
                <a:spcPts val="2911"/>
              </a:lnSpc>
            </a:pPr>
            <a:r>
              <a:rPr lang="ar-EG" sz="2079">
                <a:solidFill>
                  <a:srgbClr val="000000"/>
                </a:solidFill>
                <a:latin typeface="Retropix"/>
                <a:ea typeface="Retropix"/>
                <a:cs typeface="Retropix"/>
                <a:sym typeface="Retropix"/>
                <a:rtl val="true"/>
              </a:rPr>
              <a:t>معماری: شبکه‌ای با چندین لایه کانولوشن (</a:t>
            </a:r>
            <a:r>
              <a:rPr lang="en-US" sz="2079">
                <a:solidFill>
                  <a:srgbClr val="000000"/>
                </a:solidFill>
                <a:latin typeface="Retropix"/>
                <a:ea typeface="Retropix"/>
                <a:cs typeface="Retropix"/>
                <a:sym typeface="Retropix"/>
              </a:rPr>
              <a:t>CNN</a:t>
            </a:r>
            <a:r>
              <a:rPr lang="ar-EG" sz="2079">
                <a:solidFill>
                  <a:srgbClr val="000000"/>
                </a:solidFill>
                <a:latin typeface="Retropix"/>
                <a:ea typeface="Retropix"/>
                <a:cs typeface="Retropix"/>
                <a:sym typeface="Retropix"/>
                <a:rtl val="true"/>
              </a:rPr>
              <a:t>) که به بخش‌های مختلف تصویر نگاه می‌کند تا اشیا را شناسایی کند.</a:t>
            </a:r>
          </a:p>
          <a:p>
            <a:pPr algn="just" rtl="true">
              <a:lnSpc>
                <a:spcPts val="2911"/>
              </a:lnSpc>
            </a:pPr>
          </a:p>
          <a:p>
            <a:pPr algn="just" rtl="true">
              <a:lnSpc>
                <a:spcPts val="291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DAGRAAow-vo</dc:identifier>
  <dcterms:modified xsi:type="dcterms:W3CDTF">2011-08-01T06:04:30Z</dcterms:modified>
  <cp:revision>1</cp:revision>
  <dc:title>Teal Grey Blue Trendy Retro Digitalism Creative Presentation</dc:title>
</cp:coreProperties>
</file>